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trictFirstAndLastChars="0" autoCompressPictures="0">
  <p:sldMasterIdLst>
    <p:sldMasterId id="2147483676"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311" r:id="rId35"/>
    <p:sldId id="288" r:id="rId36"/>
    <p:sldId id="315" r:id="rId37"/>
    <p:sldId id="316" r:id="rId38"/>
    <p:sldId id="317" r:id="rId39"/>
    <p:sldId id="312" r:id="rId40"/>
    <p:sldId id="313" r:id="rId41"/>
    <p:sldId id="314"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D2FC2C19-1C3D-41A6-8858-C62702452ECB}" styleName="Table_2">
    <a:wholeTbl>
      <a:tcTxStyle b="off" i="off">
        <a:font>
          <a:latin typeface="Arial"/>
          <a:ea typeface="Arial"/>
          <a:cs typeface="Arial"/>
        </a:font>
        <a:schemeClr val="dk1"/>
      </a:tcTxStyle>
      <a:tcStyle>
        <a:tcBdr>
          <a:left>
            <a:ln w="12700" cap="flat" cmpd="sng">
              <a:solidFill>
                <a:schemeClr val="lt1"/>
              </a:solidFill>
              <a:prstDash val="solid"/>
              <a:round/>
              <a:headEnd w="sm" len="sm"/>
              <a:tailEnd w="sm" len="sm"/>
            </a:ln>
          </a:left>
          <a:right>
            <a:ln w="12700" cap="flat" cmpd="sng">
              <a:solidFill>
                <a:schemeClr val="lt1"/>
              </a:solidFill>
              <a:prstDash val="solid"/>
              <a:round/>
              <a:headEnd w="sm" len="sm"/>
              <a:tailEnd w="sm" len="sm"/>
            </a:ln>
          </a:right>
          <a:top>
            <a:ln w="12700" cap="flat" cmpd="sng">
              <a:solidFill>
                <a:schemeClr val="lt1"/>
              </a:solidFill>
              <a:prstDash val="solid"/>
              <a:round/>
              <a:headEnd w="sm" len="sm"/>
              <a:tailEnd w="sm" len="sm"/>
            </a:ln>
          </a:top>
          <a:bottom>
            <a:ln w="12700" cap="flat" cmpd="sng">
              <a:solidFill>
                <a:schemeClr val="lt1"/>
              </a:solidFill>
              <a:prstDash val="solid"/>
              <a:round/>
              <a:headEnd w="sm" len="sm"/>
              <a:tailEnd w="sm" len="sm"/>
            </a:ln>
          </a:bottom>
          <a:insideH>
            <a:ln w="12700" cap="flat" cmpd="sng">
              <a:solidFill>
                <a:schemeClr val="lt1"/>
              </a:solidFill>
              <a:prstDash val="solid"/>
              <a:round/>
              <a:headEnd w="sm" len="sm"/>
              <a:tailEnd w="sm" len="sm"/>
            </a:ln>
          </a:insideH>
          <a:insideV>
            <a:ln w="12700" cap="flat" cmpd="sng">
              <a:solidFill>
                <a:schemeClr val="lt1"/>
              </a:solidFill>
              <a:prstDash val="solid"/>
              <a:round/>
              <a:headEnd w="sm" len="sm"/>
              <a:tailEnd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w="sm" len="sm"/>
              <a:tailEnd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w="sm" len="sm"/>
              <a:tailEnd w="sm" len="sm"/>
            </a:ln>
          </a:bottom>
        </a:tcBdr>
        <a:fill>
          <a:solidFill>
            <a:schemeClr val="accent1"/>
          </a:solidFill>
        </a:fill>
      </a:tcStyle>
    </a:firstRow>
    <a:neCell>
      <a:tcTxStyle/>
      <a:tcStyle>
        <a:tcBdr/>
      </a:tcStyle>
    </a:neCell>
    <a:nwCell>
      <a:tcTxStyle/>
      <a:tcStyle>
        <a:tcBdr/>
      </a:tcStyle>
    </a:nwCell>
  </a:tblStyle>
  <a:tblStyle styleId="{E7191028-2CD1-4925-942E-C43D4D18BA3F}"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44B2A3F-C0E9-42BE-BDF4-99333C8A7DFE}" styleName="Table_0">
    <a:wholeTbl>
      <a:tcTxStyle b="off" i="off">
        <a:font>
          <a:latin typeface="맑은 고딕"/>
          <a:ea typeface="맑은 고딕"/>
          <a:cs typeface="맑은 고딕"/>
        </a:font>
        <a:schemeClr val="dk1"/>
      </a:tcTxStyle>
      <a:tcStyle>
        <a:tcBdr>
          <a:left>
            <a:ln w="12700" cap="flat" cmpd="sng">
              <a:solidFill>
                <a:schemeClr val="dk1"/>
              </a:solidFill>
              <a:prstDash val="solid"/>
              <a:round/>
              <a:headEnd w="sm" len="sm"/>
              <a:tailEnd w="sm" len="sm"/>
            </a:ln>
          </a:left>
          <a:right>
            <a:ln w="12700" cap="flat" cmpd="sng">
              <a:solidFill>
                <a:schemeClr val="dk1"/>
              </a:solidFill>
              <a:prstDash val="solid"/>
              <a:round/>
              <a:headEnd w="sm" len="sm"/>
              <a:tailEnd w="sm" len="sm"/>
            </a:ln>
          </a:right>
          <a:top>
            <a:ln w="12700" cap="flat" cmpd="sng">
              <a:solidFill>
                <a:schemeClr val="dk1"/>
              </a:solidFill>
              <a:prstDash val="solid"/>
              <a:round/>
              <a:headEnd w="sm" len="sm"/>
              <a:tailEnd w="sm" len="sm"/>
            </a:ln>
          </a:top>
          <a:bottom>
            <a:ln w="12700" cap="flat" cmpd="sng">
              <a:solidFill>
                <a:schemeClr val="dk1"/>
              </a:solidFill>
              <a:prstDash val="solid"/>
              <a:round/>
              <a:headEnd w="sm" len="sm"/>
              <a:tailEnd w="sm" len="sm"/>
            </a:ln>
          </a:bottom>
          <a:insideH>
            <a:ln w="12700" cap="flat" cmpd="sng">
              <a:solidFill>
                <a:schemeClr val="dk1"/>
              </a:solidFill>
              <a:prstDash val="solid"/>
              <a:round/>
              <a:headEnd w="sm" len="sm"/>
              <a:tailEnd w="sm" len="sm"/>
            </a:ln>
          </a:insideH>
          <a:insideV>
            <a:ln w="12700" cap="flat" cmpd="sng">
              <a:solidFill>
                <a:schemeClr val="dk1"/>
              </a:solidFill>
              <a:prstDash val="solid"/>
              <a:round/>
              <a:headEnd w="sm" len="sm"/>
              <a:tailEnd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B1135B3-D149-4B6D-9136-FE116253C429}" styleName="Table_1">
    <a:wholeTbl>
      <a:tcTxStyle b="off" i="off">
        <a:font>
          <a:latin typeface="Arial"/>
          <a:ea typeface="Arial"/>
          <a:cs typeface="Arial"/>
        </a:font>
        <a:schemeClr val="dk1"/>
      </a:tcTxStyle>
      <a:tcStyle>
        <a:tcBdr>
          <a:left>
            <a:ln w="9525" cap="flat" cmpd="sng">
              <a:solidFill>
                <a:schemeClr val="accent1"/>
              </a:solidFill>
              <a:prstDash val="solid"/>
              <a:round/>
              <a:headEnd w="sm" len="sm"/>
              <a:tailEnd w="sm" len="sm"/>
            </a:ln>
          </a:left>
          <a:right>
            <a:ln w="9525" cap="flat" cmpd="sng">
              <a:solidFill>
                <a:schemeClr val="accent1"/>
              </a:solidFill>
              <a:prstDash val="solid"/>
              <a:round/>
              <a:headEnd w="sm" len="sm"/>
              <a:tailEnd w="sm" len="sm"/>
            </a:ln>
          </a:right>
          <a:top>
            <a:ln w="9525" cap="flat" cmpd="sng">
              <a:solidFill>
                <a:schemeClr val="accent1"/>
              </a:solidFill>
              <a:prstDash val="solid"/>
              <a:round/>
              <a:headEnd w="sm" len="sm"/>
              <a:tailEnd w="sm" len="sm"/>
            </a:ln>
          </a:top>
          <a:bottom>
            <a:ln w="9525" cap="flat" cmpd="sng">
              <a:solidFill>
                <a:schemeClr val="accent1"/>
              </a:solidFill>
              <a:prstDash val="solid"/>
              <a:round/>
              <a:headEnd w="sm" len="sm"/>
              <a:tailEnd w="sm" len="sm"/>
            </a:ln>
          </a:bottom>
          <a:insideH>
            <a:ln w="9525" cap="flat" cmpd="sng">
              <a:solidFill>
                <a:srgbClr val="000000">
                  <a:alpha val="0"/>
                </a:srgbClr>
              </a:solidFill>
              <a:prstDash val="solid"/>
              <a:round/>
              <a:headEnd w="sm" len="sm"/>
              <a:tailEnd w="sm" len="sm"/>
            </a:ln>
          </a:insideH>
          <a:insideV>
            <a:ln w="9525" cap="flat" cmpd="sng">
              <a:solidFill>
                <a:srgbClr val="000000">
                  <a:alpha val="0"/>
                </a:srgbClr>
              </a:solidFill>
              <a:prstDash val="solid"/>
              <a:round/>
              <a:headEnd w="sm" len="sm"/>
              <a:tailEnd w="sm" len="sm"/>
            </a:ln>
          </a:insideV>
        </a:tcBdr>
        <a:fill>
          <a:solidFill>
            <a:srgbClr val="ffffff">
              <a:alpha val="0"/>
            </a:srgbClr>
          </a:solidFill>
        </a:fill>
      </a:tcStyle>
    </a:wholeTbl>
    <a:band1H>
      <a:tcTxStyle/>
      <a:tcStyle>
        <a:tcBdr>
          <a:top>
            <a:ln w="9525" cap="flat" cmpd="sng">
              <a:solidFill>
                <a:schemeClr val="accent1"/>
              </a:solidFill>
              <a:prstDash val="solid"/>
              <a:round/>
              <a:headEnd w="sm" len="sm"/>
              <a:tailEnd w="sm" len="sm"/>
            </a:ln>
          </a:top>
          <a:bottom>
            <a:ln w="9525" cap="flat" cmpd="sng">
              <a:solidFill>
                <a:schemeClr val="accent1"/>
              </a:solidFill>
              <a:prstDash val="solid"/>
              <a:round/>
              <a:headEnd w="sm" len="sm"/>
              <a:tailEnd w="sm" len="sm"/>
            </a:ln>
          </a:bottom>
        </a:tcBdr>
      </a:tcStyle>
    </a:band1H>
    <a:band2H>
      <a:tcTxStyle/>
      <a:tcStyle>
        <a:tcBdr/>
      </a:tcStyle>
    </a:band2H>
    <a:band1V>
      <a:tcTxStyle/>
      <a:tcStyle>
        <a:tcBdr>
          <a:left>
            <a:ln w="9525" cap="flat" cmpd="sng">
              <a:solidFill>
                <a:schemeClr val="accent1"/>
              </a:solidFill>
              <a:prstDash val="solid"/>
              <a:round/>
              <a:headEnd w="sm" len="sm"/>
              <a:tailEnd w="sm" len="sm"/>
            </a:ln>
          </a:left>
          <a:right>
            <a:ln w="9525" cap="flat" cmpd="sng">
              <a:solidFill>
                <a:schemeClr val="accent1"/>
              </a:solidFill>
              <a:prstDash val="solid"/>
              <a:round/>
              <a:headEnd w="sm" len="sm"/>
              <a:tailEnd w="sm" len="sm"/>
            </a:ln>
          </a:right>
        </a:tcBdr>
      </a:tcStyle>
    </a:band1V>
    <a:band2V>
      <a:tcTxStyle/>
      <a:tcStyle>
        <a:tcBdr>
          <a:left>
            <a:ln w="9525" cap="flat" cmpd="sng">
              <a:solidFill>
                <a:schemeClr val="accent1"/>
              </a:solidFill>
              <a:prstDash val="solid"/>
              <a:round/>
              <a:headEnd w="sm" len="sm"/>
              <a:tailEnd w="sm" len="sm"/>
            </a:ln>
          </a:left>
          <a:right>
            <a:ln w="9525" cap="flat" cmpd="sng">
              <a:solidFill>
                <a:schemeClr val="accent1"/>
              </a:solidFill>
              <a:prstDash val="solid"/>
              <a:round/>
              <a:headEnd w="sm" len="sm"/>
              <a:tailEnd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w="sm" len="sm"/>
              <a:tailEnd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3443"/>
    <p:restoredTop sz="90000"/>
  </p:normalViewPr>
  <p:slideViewPr>
    <p:cSldViewPr snapToGrid="0" snapToObjects="1">
      <p:cViewPr varScale="1">
        <p:scale>
          <a:sx n="100" d="100"/>
          <a:sy n="100" d="100"/>
        </p:scale>
        <p:origin x="0" y="0"/>
      </p:cViewPr>
      <p:guideLst>
        <p:guide orient="horz" pos="2156"/>
        <p:guide pos="3839"/>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presProps" Target="presProps.xml"  /><Relationship Id="rId65" Type="http://schemas.openxmlformats.org/officeDocument/2006/relationships/viewProps" Target="viewProps.xml"  /><Relationship Id="rId66" Type="http://schemas.openxmlformats.org/officeDocument/2006/relationships/theme" Target="theme/theme1.xml"  /><Relationship Id="rId67" Type="http://schemas.openxmlformats.org/officeDocument/2006/relationships/tableStyles" Target="tableStyles.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3" name="Google Shape;3;n"/>
          <p:cNvSpPr>
            <a:spLocks noGrp="1" noRot="1" noChangeAspect="1" noTextEdit="1"/>
          </p:cNvSpPr>
          <p:nvPr>
            <p:ph type="sldImg" idx="2"/>
          </p:nvPr>
        </p:nvSpPr>
        <p:spPr>
          <a:xfrm>
            <a:off x="1143225" y="685800"/>
            <a:ext cx="4572225"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pPr>
              <a:defRPr/>
            </a:pPr>
            <a:r>
              <a:rPr lang="ko-KR" altLang="en-US"/>
              <a:t/>
            </a:r>
            <a:endParaRPr lang="ko-KR" altLang="en-US"/>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2" name="Google Shape;82;p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325" name="Google Shape;325;p3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326" name="Google Shape;326;p3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343" name="Google Shape;343;p3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344" name="Google Shape;344;p3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376" name="Google Shape;376;p1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377" name="Google Shape;377;p1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02" name="Google Shape;402;p1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403" name="Google Shape;403;p1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13" name="Google Shape;413;p3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414" name="Google Shape;414;p3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50" name="Google Shape;450;p3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451" name="Google Shape;451;p3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71" name="Google Shape;471;p3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472" name="Google Shape;472;p3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94" name="Google Shape;494;p3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495" name="Google Shape;495;p3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14" name="Google Shape;514;p3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515" name="Google Shape;515;p3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33" name="Google Shape;533;p3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534" name="Google Shape;534;p37: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95" name="Google Shape;95;p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57" name="Google Shape;557;p38: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558" name="Google Shape;558;p38: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76" name="Google Shape;576;p3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577" name="Google Shape;577;p39: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93" name="Google Shape;593;p4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594" name="Google Shape;594;p4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06" name="Google Shape;606;p41:notes"/>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07" name="Google Shape;607;p4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18" name="Google Shape;618;p4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19" name="Google Shape;619;p4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31" name="Google Shape;631;p4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32" name="Google Shape;632;p4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43" name="Google Shape;643;p4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44" name="Google Shape;644;p4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56" name="Google Shape;656;p4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57" name="Google Shape;657;p4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69" name="Google Shape;669;p4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70" name="Google Shape;670;p4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83" name="Google Shape;683;p4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84" name="Google Shape;684;p47: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32" name="Google Shape;132;p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06" name="Google Shape;706;p48: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07" name="Google Shape;707;p48: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21" name="Google Shape;721;p4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22" name="Google Shape;722;p49: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33" name="Google Shape;733;p51:notes"/>
          <p:cNvSpPr txBox="1">
            <a:spLocks noGrp="1"/>
          </p:cNvSpPr>
          <p:nvPr>
            <p:ph type="body" idx="1"/>
          </p:nvPr>
        </p:nvSpPr>
        <p:spPr>
          <a:xfrm>
            <a:off x="685800" y="4343400"/>
            <a:ext cx="5486400" cy="4114800"/>
          </a:xfrm>
          <a:prstGeom prst="rect">
            <a:avLst/>
          </a:prstGeom>
          <a:noFill/>
          <a:ln>
            <a:noFill/>
          </a:ln>
        </p:spPr>
        <p:txBody>
          <a:bodyPr wrap="square" lIns="91400" tIns="91400" rIns="91400" bIns="91400"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34" name="Google Shape;734;p5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77" name="Google Shape;177;p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78" name="Google Shape;178;p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81" name="Google Shape;781;p5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82" name="Google Shape;782;p5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04" name="Google Shape;804;p5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05" name="Google Shape;805;p5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31" name="Google Shape;831;p5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32" name="Google Shape;832;p5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53" name="Google Shape;853;p5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54" name="Google Shape;854;p57: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68" name="Google Shape;868;p58: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69" name="Google Shape;869;p58: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86" name="Google Shape;886;p5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87" name="Google Shape;887;p59: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97" name="Google Shape;897;p6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98" name="Google Shape;898;p6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34" name="Google Shape;934;p6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935" name="Google Shape;935;p6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95" name="Google Shape;195;p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96" name="Google Shape;196;p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4" name="Google Shape;944;p6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945" name="Google Shape;945;p6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54" name="Google Shape;954;p6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955" name="Google Shape;955;p6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64" name="Google Shape;964;p6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965" name="Google Shape;965;p6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01" name="Google Shape;1001;p6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02" name="Google Shape;1002;p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11" name="Google Shape;1011;p6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12" name="Google Shape;1012;p6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1" name="Google Shape;1021;p6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22" name="Google Shape;1022;p67: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58" name="Google Shape;1058;p68: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59" name="Google Shape;1059;p68: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69" name="Google Shape;1069;p6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70" name="Google Shape;1070;p69: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80" name="Google Shape;1080;p7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81" name="Google Shape;1081;p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91" name="Google Shape;1091;p7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92" name="Google Shape;1092;p7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14" name="Google Shape;214;p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215" name="Google Shape;215;p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6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02" name="Google Shape;1102;p1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103" name="Google Shape;1103;p1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6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14" name="Google Shape;1114;p1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115" name="Google Shape;1115;p1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32" name="Google Shape;232;p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233" name="Google Shape;233;p7: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44" name="Google Shape;244;p2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245" name="Google Shape;245;p29: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91" name="Google Shape;291;p1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292" name="Google Shape;292;p1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1" name="Shape 11"/>
        <p:cNvGrpSpPr/>
        <p:nvPr/>
      </p:nvGrpSpPr>
      <p:grpSpPr>
        <a:xfrm>
          <a:off x="0" y="0"/>
          <a:ext cx="0" cy="0"/>
          <a:chOff x="0" y="0"/>
          <a:chExt cx="0" cy="0"/>
        </a:xfrm>
      </p:grpSpPr>
      <p:sp>
        <p:nvSpPr>
          <p:cNvPr id="12" name="Google Shape;1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7" name="Shape 17"/>
        <p:cNvGrpSpPr/>
        <p:nvPr/>
      </p:nvGrpSpPr>
      <p:grpSpPr>
        <a:xfrm>
          <a:off x="0" y="0"/>
          <a:ext cx="0" cy="0"/>
          <a:chOff x="0" y="0"/>
          <a:chExt cx="0" cy="0"/>
        </a:xfrm>
      </p:grpSpPr>
      <p:sp>
        <p:nvSpPr>
          <p:cNvPr id="18" name="Google Shape;18;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3" name="Shape 23"/>
        <p:cNvGrpSpPr/>
        <p:nvPr/>
      </p:nvGrpSpPr>
      <p:grpSpPr>
        <a:xfrm>
          <a:off x="0" y="0"/>
          <a:ext cx="0" cy="0"/>
          <a:chOff x="0" y="0"/>
          <a:chExt cx="0" cy="0"/>
        </a:xfrm>
      </p:grpSpPr>
      <p:sp>
        <p:nvSpPr>
          <p:cNvPr id="24" name="Google Shape;24;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9" name="Shape 29"/>
        <p:cNvGrpSpPr/>
        <p:nvPr/>
      </p:nvGrpSpPr>
      <p:grpSpPr>
        <a:xfrm>
          <a:off x="0" y="0"/>
          <a:ext cx="0" cy="0"/>
          <a:chOff x="0" y="0"/>
          <a:chExt cx="0" cy="0"/>
        </a:xfrm>
      </p:grpSpPr>
      <p:sp>
        <p:nvSpPr>
          <p:cNvPr id="30" name="Google Shape;3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36" name="Shape 36"/>
        <p:cNvGrpSpPr/>
        <p:nvPr/>
      </p:nvGrpSpPr>
      <p:grpSpPr>
        <a:xfrm>
          <a:off x="0" y="0"/>
          <a:ext cx="0" cy="0"/>
          <a:chOff x="0" y="0"/>
          <a:chExt cx="0" cy="0"/>
        </a:xfrm>
      </p:grpSpPr>
      <p:sp>
        <p:nvSpPr>
          <p:cNvPr id="37" name="Google Shape;3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5" name="Shape 45"/>
        <p:cNvGrpSpPr/>
        <p:nvPr/>
      </p:nvGrpSpPr>
      <p:grpSpPr>
        <a:xfrm>
          <a:off x="0" y="0"/>
          <a:ext cx="0" cy="0"/>
          <a:chOff x="0" y="0"/>
          <a:chExt cx="0" cy="0"/>
        </a:xfrm>
      </p:grpSpPr>
      <p:sp>
        <p:nvSpPr>
          <p:cNvPr id="46" name="Google Shape;4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0" name="Shape 50"/>
        <p:cNvGrpSpPr/>
        <p:nvPr/>
      </p:nvGrpSpPr>
      <p:grpSpPr>
        <a:xfrm>
          <a:off x="0" y="0"/>
          <a:ext cx="0" cy="0"/>
          <a:chOff x="0" y="0"/>
          <a:chExt cx="0" cy="0"/>
        </a:xfrm>
      </p:grpSpPr>
      <p:sp>
        <p:nvSpPr>
          <p:cNvPr id="51" name="Google Shape;5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p:nvPr>
            <p:ph idx="2" type="pic"/>
          </p:nvPr>
        </p:nvSpPr>
        <p:spPr>
          <a:xfrm>
            <a:off x="5183188" y="987425"/>
            <a:ext cx="6172200" cy="4873625"/>
          </a:xfrm>
          <a:prstGeom prst="rect">
            <a:avLst/>
          </a:prstGeom>
          <a:noFill/>
          <a:ln>
            <a:noFill/>
          </a:ln>
        </p:spPr>
      </p:sp>
      <p:sp>
        <p:nvSpPr>
          <p:cNvPr id="64" name="Google Shape;64;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xml"  /><Relationship Id="rId3" Type="http://schemas.openxmlformats.org/officeDocument/2006/relationships/image" Target="../media/image1.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xml"  /><Relationship Id="rId3" Type="http://schemas.openxmlformats.org/officeDocument/2006/relationships/image" Target="../media/image1.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xml"  /><Relationship Id="rId3" Type="http://schemas.openxmlformats.org/officeDocument/2006/relationships/image" Target="../media/image24.png"  /><Relationship Id="rId4" Type="http://schemas.openxmlformats.org/officeDocument/2006/relationships/image" Target="../media/image1.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xml"  /><Relationship Id="rId3" Type="http://schemas.openxmlformats.org/officeDocument/2006/relationships/image" Target="../media/image1.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xml"  /><Relationship Id="rId3" Type="http://schemas.openxmlformats.org/officeDocument/2006/relationships/image" Target="../media/image1.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xml"  /><Relationship Id="rId3" Type="http://schemas.openxmlformats.org/officeDocument/2006/relationships/image" Target="../media/image1.png"  /><Relationship Id="rId4" Type="http://schemas.openxmlformats.org/officeDocument/2006/relationships/image" Target="../media/image25.png"  /><Relationship Id="rId5" Type="http://schemas.openxmlformats.org/officeDocument/2006/relationships/image" Target="../media/image26.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xml"  /><Relationship Id="rId3" Type="http://schemas.openxmlformats.org/officeDocument/2006/relationships/image" Target="../media/image1.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xml"  /><Relationship Id="rId3" Type="http://schemas.openxmlformats.org/officeDocument/2006/relationships/image" Target="../media/image1.png"  /><Relationship Id="rId4" Type="http://schemas.openxmlformats.org/officeDocument/2006/relationships/image" Target="../media/image27.png"  /><Relationship Id="rId5" Type="http://schemas.openxmlformats.org/officeDocument/2006/relationships/image" Target="../media/image28.png"  /><Relationship Id="rId6" Type="http://schemas.openxmlformats.org/officeDocument/2006/relationships/image" Target="../media/image29.jpeg"  /><Relationship Id="rId7" Type="http://schemas.openxmlformats.org/officeDocument/2006/relationships/image" Target="../media/image30.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xml"  /><Relationship Id="rId3" Type="http://schemas.openxmlformats.org/officeDocument/2006/relationships/image" Target="../media/image1.png"  /><Relationship Id="rId4" Type="http://schemas.openxmlformats.org/officeDocument/2006/relationships/image" Target="../media/image31.png"  /><Relationship Id="rId5" Type="http://schemas.openxmlformats.org/officeDocument/2006/relationships/image" Target="../media/image30.jpeg"  /><Relationship Id="rId6" Type="http://schemas.openxmlformats.org/officeDocument/2006/relationships/image" Target="../media/image32.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xml"  /><Relationship Id="rId3" Type="http://schemas.openxmlformats.org/officeDocument/2006/relationships/image" Target="../media/image1.png"  /><Relationship Id="rId4" Type="http://schemas.openxmlformats.org/officeDocument/2006/relationships/image" Target="../media/image33.png"  /><Relationship Id="rId5" Type="http://schemas.openxmlformats.org/officeDocument/2006/relationships/image" Target="../media/image34.png"  /><Relationship Id="rId6" Type="http://schemas.openxmlformats.org/officeDocument/2006/relationships/image" Target="../media/image35.png"  /><Relationship Id="rId7" Type="http://schemas.openxmlformats.org/officeDocument/2006/relationships/image" Target="../media/image36.jpeg"  /><Relationship Id="rId8" Type="http://schemas.openxmlformats.org/officeDocument/2006/relationships/image" Target="../media/image37.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xml"  /><Relationship Id="rId3" Type="http://schemas.openxmlformats.org/officeDocument/2006/relationships/image" Target="../media/image1.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xml"  /><Relationship Id="rId3" Type="http://schemas.openxmlformats.org/officeDocument/2006/relationships/image" Target="../media/image1.png"  /><Relationship Id="rId4" Type="http://schemas.openxmlformats.org/officeDocument/2006/relationships/image" Target="../media/image38.png"  /><Relationship Id="rId5" Type="http://schemas.openxmlformats.org/officeDocument/2006/relationships/image" Target="../media/image39.jpeg"  /><Relationship Id="rId6" Type="http://schemas.openxmlformats.org/officeDocument/2006/relationships/image" Target="../media/image40.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xml"  /><Relationship Id="rId3" Type="http://schemas.openxmlformats.org/officeDocument/2006/relationships/image" Target="../media/image1.png"  /><Relationship Id="rId4" Type="http://schemas.openxmlformats.org/officeDocument/2006/relationships/image" Target="../media/image41.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xml"  /><Relationship Id="rId3" Type="http://schemas.openxmlformats.org/officeDocument/2006/relationships/image" Target="../media/image1.png"  /><Relationship Id="rId4" Type="http://schemas.openxmlformats.org/officeDocument/2006/relationships/image" Target="../media/image42.png"  /><Relationship Id="rId5" Type="http://schemas.openxmlformats.org/officeDocument/2006/relationships/image" Target="../media/image4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xml"  /><Relationship Id="rId3" Type="http://schemas.openxmlformats.org/officeDocument/2006/relationships/image" Target="../media/image1.png"  /><Relationship Id="rId4" Type="http://schemas.openxmlformats.org/officeDocument/2006/relationships/image" Target="../media/image44.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xml"  /><Relationship Id="rId3" Type="http://schemas.openxmlformats.org/officeDocument/2006/relationships/image" Target="../media/image1.png"  /><Relationship Id="rId4" Type="http://schemas.openxmlformats.org/officeDocument/2006/relationships/image" Target="../media/image45.png"  /><Relationship Id="rId5" Type="http://schemas.openxmlformats.org/officeDocument/2006/relationships/image" Target="../media/image46.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xml"  /><Relationship Id="rId3" Type="http://schemas.openxmlformats.org/officeDocument/2006/relationships/image" Target="../media/image1.png"  /><Relationship Id="rId4" Type="http://schemas.openxmlformats.org/officeDocument/2006/relationships/image" Target="../media/image47.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xml"  /><Relationship Id="rId3" Type="http://schemas.openxmlformats.org/officeDocument/2006/relationships/image" Target="../media/image1.png"  /><Relationship Id="rId4" Type="http://schemas.openxmlformats.org/officeDocument/2006/relationships/image" Target="../media/image48.png"  /><Relationship Id="rId5" Type="http://schemas.openxmlformats.org/officeDocument/2006/relationships/image" Target="../media/image49.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xml"  /><Relationship Id="rId3" Type="http://schemas.openxmlformats.org/officeDocument/2006/relationships/image" Target="../media/image1.png"  /><Relationship Id="rId4" Type="http://schemas.openxmlformats.org/officeDocument/2006/relationships/image" Target="../media/image50.png"  /><Relationship Id="rId5" Type="http://schemas.openxmlformats.org/officeDocument/2006/relationships/image" Target="../media/image51.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xml"  /><Relationship Id="rId3" Type="http://schemas.openxmlformats.org/officeDocument/2006/relationships/image" Target="../media/image1.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xml"  /><Relationship Id="rId3" Type="http://schemas.openxmlformats.org/officeDocument/2006/relationships/image" Target="../media/image1.png"  /><Relationship Id="rId4" Type="http://schemas.openxmlformats.org/officeDocument/2006/relationships/image" Target="../media/image52.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1.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xml"  /><Relationship Id="rId3" Type="http://schemas.openxmlformats.org/officeDocument/2006/relationships/image" Target="../media/image1.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xml"  /><Relationship Id="rId3" Type="http://schemas.openxmlformats.org/officeDocument/2006/relationships/image" Target="../media/image1.png"  /></Relationships>
</file>

<file path=ppt/slides/_rels/slide32.xml.rels><?xml version="1.0" encoding="UTF-8" standalone="yes" ?><Relationships xmlns="http://schemas.openxmlformats.org/package/2006/relationships"><Relationship Id="rId1" Type="http://schemas.openxmlformats.org/officeDocument/2006/relationships/notesSlide" Target="../notesSlides/notesSlide32.xml"  /><Relationship Id="rId2" Type="http://schemas.openxmlformats.org/officeDocument/2006/relationships/slideLayout" Target="../slideLayouts/slideLayout1.xml"  /><Relationship Id="rId3" Type="http://schemas.openxmlformats.org/officeDocument/2006/relationships/image" Target="../media/image53.png"  /><Relationship Id="rId4" Type="http://schemas.openxmlformats.org/officeDocument/2006/relationships/image" Target="../media/image54.png"  /></Relationships>
</file>

<file path=ppt/slides/_rels/slide33.xml.rels><?xml version="1.0" encoding="UTF-8" standalone="yes" ?><Relationships xmlns="http://schemas.openxmlformats.org/package/2006/relationships"><Relationship Id="rId1" Type="http://schemas.openxmlformats.org/officeDocument/2006/relationships/notesSlide" Target="../notesSlides/notesSlide33.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34.xml.rels><?xml version="1.0" encoding="UTF-8" standalone="yes" ?><Relationships xmlns="http://schemas.openxmlformats.org/package/2006/relationships"><Relationship Id="rId1" Type="http://schemas.openxmlformats.org/officeDocument/2006/relationships/notesSlide" Target="../notesSlides/notesSlide34.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35.xml.rels><?xml version="1.0" encoding="UTF-8" standalone="yes" ?><Relationships xmlns="http://schemas.openxmlformats.org/package/2006/relationships"><Relationship Id="rId1" Type="http://schemas.openxmlformats.org/officeDocument/2006/relationships/notesSlide" Target="../notesSlides/notesSlide35.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36.xml.rels><?xml version="1.0" encoding="UTF-8" standalone="yes" ?><Relationships xmlns="http://schemas.openxmlformats.org/package/2006/relationships"><Relationship Id="rId1" Type="http://schemas.openxmlformats.org/officeDocument/2006/relationships/notesSlide" Target="../notesSlides/notesSlide36.xml"  /><Relationship Id="rId2" Type="http://schemas.openxmlformats.org/officeDocument/2006/relationships/slideLayout" Target="../slideLayouts/slideLayout1.xml"  /><Relationship Id="rId3" Type="http://schemas.openxmlformats.org/officeDocument/2006/relationships/image" Target="../media/image55.png"  /><Relationship Id="rId4" Type="http://schemas.openxmlformats.org/officeDocument/2006/relationships/image" Target="../media/image56.png"  /></Relationships>
</file>

<file path=ppt/slides/_rels/slide37.xml.rels><?xml version="1.0" encoding="UTF-8" standalone="yes" ?><Relationships xmlns="http://schemas.openxmlformats.org/package/2006/relationships"><Relationship Id="rId1" Type="http://schemas.openxmlformats.org/officeDocument/2006/relationships/notesSlide" Target="../notesSlides/notesSlide37.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38.xml.rels><?xml version="1.0" encoding="UTF-8" standalone="yes" ?><Relationships xmlns="http://schemas.openxmlformats.org/package/2006/relationships"><Relationship Id="rId1" Type="http://schemas.openxmlformats.org/officeDocument/2006/relationships/notesSlide" Target="../notesSlides/notesSlide38.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39.xml.rels><?xml version="1.0" encoding="UTF-8" standalone="yes" ?><Relationships xmlns="http://schemas.openxmlformats.org/package/2006/relationships"><Relationship Id="rId1" Type="http://schemas.openxmlformats.org/officeDocument/2006/relationships/notesSlide" Target="../notesSlides/notesSlide39.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xml"  /><Relationship Id="rId3" Type="http://schemas.openxmlformats.org/officeDocument/2006/relationships/image" Target="../media/image4.png"  /><Relationship Id="rId4" Type="http://schemas.openxmlformats.org/officeDocument/2006/relationships/image" Target="../media/image5.png"  /><Relationship Id="rId5" Type="http://schemas.openxmlformats.org/officeDocument/2006/relationships/image" Target="../media/image1.png"  /></Relationships>
</file>

<file path=ppt/slides/_rels/slide40.xml.rels><?xml version="1.0" encoding="UTF-8" standalone="yes" ?><Relationships xmlns="http://schemas.openxmlformats.org/package/2006/relationships"><Relationship Id="rId1" Type="http://schemas.openxmlformats.org/officeDocument/2006/relationships/notesSlide" Target="../notesSlides/notesSlide40.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41.xml.rels><?xml version="1.0" encoding="UTF-8" standalone="yes" ?><Relationships xmlns="http://schemas.openxmlformats.org/package/2006/relationships"><Relationship Id="rId1" Type="http://schemas.openxmlformats.org/officeDocument/2006/relationships/notesSlide" Target="../notesSlides/notesSlide41.xml"  /><Relationship Id="rId2" Type="http://schemas.openxmlformats.org/officeDocument/2006/relationships/slideLayout" Target="../slideLayouts/slideLayout1.xml"  /><Relationship Id="rId3" Type="http://schemas.openxmlformats.org/officeDocument/2006/relationships/image" Target="../media/image57.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xml"  /><Relationship Id="rId3" Type="http://schemas.openxmlformats.org/officeDocument/2006/relationships/image" Target="../media/image1.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xml"  /><Relationship Id="rId3" Type="http://schemas.openxmlformats.org/officeDocument/2006/relationships/image" Target="../media/image1.png"  /><Relationship Id="rId4" Type="http://schemas.openxmlformats.org/officeDocument/2006/relationships/image" Target="../media/image16.png"  /><Relationship Id="rId5" Type="http://schemas.openxmlformats.org/officeDocument/2006/relationships/image" Target="../media/image18.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xml"  /><Relationship Id="rId3" Type="http://schemas.openxmlformats.org/officeDocument/2006/relationships/image" Target="../media/image1.png"  /><Relationship Id="rId4" Type="http://schemas.openxmlformats.org/officeDocument/2006/relationships/image" Target="../media/image16.png"  /><Relationship Id="rId5" Type="http://schemas.openxmlformats.org/officeDocument/2006/relationships/image" Target="../media/image18.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xml"  /><Relationship Id="rId3" Type="http://schemas.openxmlformats.org/officeDocument/2006/relationships/image" Target="../media/image1.pn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xml"  /><Relationship Id="rId3" Type="http://schemas.openxmlformats.org/officeDocument/2006/relationships/image" Target="../media/image1.png"  /><Relationship Id="rId4" Type="http://schemas.openxmlformats.org/officeDocument/2006/relationships/image" Target="../media/image58.png"  /><Relationship Id="rId5" Type="http://schemas.openxmlformats.org/officeDocument/2006/relationships/image" Target="../media/image59.png"  /><Relationship Id="rId6" Type="http://schemas.openxmlformats.org/officeDocument/2006/relationships/image" Target="../media/image60.png"  /><Relationship Id="rId7" Type="http://schemas.openxmlformats.org/officeDocument/2006/relationships/image" Target="../media/image61.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xml"  /><Relationship Id="rId3" Type="http://schemas.openxmlformats.org/officeDocument/2006/relationships/image" Target="../media/image1.pn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xml"  /><Relationship Id="rId3" Type="http://schemas.openxmlformats.org/officeDocument/2006/relationships/image" Target="../media/image1.pn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xml"  /><Relationship Id="rId3" Type="http://schemas.openxmlformats.org/officeDocument/2006/relationships/image" Target="../media/image1.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xml"  /><Relationship Id="rId3" Type="http://schemas.openxmlformats.org/officeDocument/2006/relationships/image" Target="../media/image6.png"  /><Relationship Id="rId4" Type="http://schemas.openxmlformats.org/officeDocument/2006/relationships/image" Target="../media/image7.png"  /><Relationship Id="rId5" Type="http://schemas.openxmlformats.org/officeDocument/2006/relationships/image" Target="../media/image8.png"  /><Relationship Id="rId6" Type="http://schemas.openxmlformats.org/officeDocument/2006/relationships/image" Target="../media/image9.png"  /><Relationship Id="rId7" Type="http://schemas.openxmlformats.org/officeDocument/2006/relationships/image" Target="../media/image10.png"  /><Relationship Id="rId8" Type="http://schemas.openxmlformats.org/officeDocument/2006/relationships/image" Target="../media/image11.png"  /><Relationship Id="rId9" Type="http://schemas.openxmlformats.org/officeDocument/2006/relationships/image" Target="../media/image1.pn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xml"  /><Relationship Id="rId3" Type="http://schemas.openxmlformats.org/officeDocument/2006/relationships/image" Target="../media/image1.pn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xml"  /><Relationship Id="rId3" Type="http://schemas.openxmlformats.org/officeDocument/2006/relationships/image" Target="../media/image1.pn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xml"  /><Relationship Id="rId3" Type="http://schemas.openxmlformats.org/officeDocument/2006/relationships/image" Target="../media/image1.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xml"  /><Relationship Id="rId3" Type="http://schemas.openxmlformats.org/officeDocument/2006/relationships/image" Target="../media/image1.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xml"  /><Relationship Id="rId3" Type="http://schemas.openxmlformats.org/officeDocument/2006/relationships/image" Target="../media/image1.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xml"  /><Relationship Id="rId3" Type="http://schemas.openxmlformats.org/officeDocument/2006/relationships/image" Target="../media/image1.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xml"  /><Relationship Id="rId3" Type="http://schemas.openxmlformats.org/officeDocument/2006/relationships/image" Target="../media/image12.png"  /><Relationship Id="rId4" Type="http://schemas.openxmlformats.org/officeDocument/2006/relationships/image" Target="../media/image13.png"  /><Relationship Id="rId5" Type="http://schemas.openxmlformats.org/officeDocument/2006/relationships/image" Target="../media/image1.pn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xml"  /><Relationship Id="rId3" Type="http://schemas.openxmlformats.org/officeDocument/2006/relationships/hyperlink" Target="https://omn.kr/24uhx" TargetMode="External" /><Relationship Id="rId4" Type="http://schemas.openxmlformats.org/officeDocument/2006/relationships/hyperlink" Target="https://www.news1.kr/articles/5152515" TargetMode="External" /><Relationship Id="rId5" Type="http://schemas.openxmlformats.org/officeDocument/2006/relationships/hyperlink" Target="https://news.mt.co.kr/mtview.php?no=2023082809170892576" TargetMode="External" /><Relationship Id="rId6" Type="http://schemas.openxmlformats.org/officeDocument/2006/relationships/hyperlink" Target="https://doi.org/10.1007/978-981-99-2710-4_9" TargetMode="External" /><Relationship Id="rId7" Type="http://schemas.openxmlformats.org/officeDocument/2006/relationships/image" Target="../media/image1.pn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hyperlink" Target="https://schoolzone.emac.kr/publicData/publicDataView.do" TargetMode="External" /><Relationship Id="rId11" Type="http://schemas.openxmlformats.org/officeDocument/2006/relationships/hyperlink" Target="https://www.data.go.kr/data/15052369/fileData.do" TargetMode="External" /><Relationship Id="rId12" Type="http://schemas.openxmlformats.org/officeDocument/2006/relationships/hyperlink" Target="https://www.data.go.kr/data/15051894/fileData.do" TargetMode="External" /><Relationship Id="rId13" Type="http://schemas.openxmlformats.org/officeDocument/2006/relationships/hyperlink" Target="https://data.seoul.go.kr/dataList/10043/S/2/datasetView.do?stcSrl=10043" TargetMode="External" /><Relationship Id="rId14" Type="http://schemas.openxmlformats.org/officeDocument/2006/relationships/hyperlink" Target="https://data.seoul.go.kr/dataList/316/S/2/datasetView.do" TargetMode="External" /><Relationship Id="rId15" Type="http://schemas.openxmlformats.org/officeDocument/2006/relationships/hyperlink" Target="https://kosis.kr/statHtml/statHtml.do?orgId=101&amp;tblId=DT_1C8015&amp;vw_cd=MT_ZTITLE&amp;list_id=J1_1&amp;seqNo=&amp;lang_mode=ko&amp;language=kor&amp;obj_var_id=&amp;itm_id=&amp;conn_path=MT_ZTITLE" TargetMode="External" /><Relationship Id="rId16" Type="http://schemas.openxmlformats.org/officeDocument/2006/relationships/hyperlink" Target="https://data.seoul.go.kr/dataList/241/S/2/datasetView.do" TargetMode="External" /><Relationship Id="rId17" Type="http://schemas.openxmlformats.org/officeDocument/2006/relationships/image" Target="../media/image1.png"  /><Relationship Id="rId2" Type="http://schemas.openxmlformats.org/officeDocument/2006/relationships/notesSlide" Target="../notesSlides/notesSlide61.xml"  /><Relationship Id="rId3" Type="http://schemas.openxmlformats.org/officeDocument/2006/relationships/hyperlink" Target="https:\\kr.freepik.com\free-vector\flat-design-male-female-symbols_22340731.htm#query=%EB%82%A8%EB%85%80%20%ED%94%BD%ED%86%A0%EA%B7%B8%EB%9E%A8&amp;position=15&amp;from_view=keyword&amp;track=ais" TargetMode="External" /><Relationship Id="rId4" Type="http://schemas.openxmlformats.org/officeDocument/2006/relationships/hyperlink" Target="http://pptbizcam.co.kr/?p=6897" TargetMode="External" /><Relationship Id="rId5" Type="http://schemas.openxmlformats.org/officeDocument/2006/relationships/hyperlink" Target="https://data.seoul.go.kr/dataList/OA-21276/S/1/datasetView.do" TargetMode="External" /><Relationship Id="rId6" Type="http://schemas.openxmlformats.org/officeDocument/2006/relationships/hyperlink" Target="https://data.seoul.go.kr/dataList/OA-21275/S/1/datasetView.do" TargetMode="External" /><Relationship Id="rId7" Type="http://schemas.openxmlformats.org/officeDocument/2006/relationships/hyperlink" Target="https://ecos.bok.or.kr/#/SearchStat" TargetMode="External" /><Relationship Id="rId8" Type="http://schemas.openxmlformats.org/officeDocument/2006/relationships/hyperlink" Target="https://data.seoul.go.kr/dataList/59/S/2/datasetView.do" TargetMode="External" /><Relationship Id="rId9" Type="http://schemas.openxmlformats.org/officeDocument/2006/relationships/hyperlink" Target="https://data.kric.go.kr/rips/" TargetMode="Externa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xml"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xml"  /><Relationship Id="rId3" Type="http://schemas.openxmlformats.org/officeDocument/2006/relationships/image" Target="../media/image1.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22.png"  /><Relationship Id="rId11" Type="http://schemas.openxmlformats.org/officeDocument/2006/relationships/image" Target="../media/image23.png"  /><Relationship Id="rId2" Type="http://schemas.openxmlformats.org/officeDocument/2006/relationships/notesSlide" Target="../notesSlides/notesSlide9.xml"  /><Relationship Id="rId3" Type="http://schemas.openxmlformats.org/officeDocument/2006/relationships/image" Target="../media/image16.png"  /><Relationship Id="rId4" Type="http://schemas.openxmlformats.org/officeDocument/2006/relationships/image" Target="../media/image17.png"  /><Relationship Id="rId5" Type="http://schemas.openxmlformats.org/officeDocument/2006/relationships/image" Target="../media/image18.png"  /><Relationship Id="rId6" Type="http://schemas.openxmlformats.org/officeDocument/2006/relationships/image" Target="../media/image19.png"  /><Relationship Id="rId7" Type="http://schemas.openxmlformats.org/officeDocument/2006/relationships/image" Target="../media/image20.png"  /><Relationship Id="rId8" Type="http://schemas.openxmlformats.org/officeDocument/2006/relationships/image" Target="../media/image1.png"  /><Relationship Id="rId9" Type="http://schemas.openxmlformats.org/officeDocument/2006/relationships/image" Target="../media/image21.png"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28F"/>
        </a:solidFill>
      </p:bgPr>
    </p:bg>
    <p:spTree>
      <p:nvGrpSpPr>
        <p:cNvPr id="83" name="Shape 83"/>
        <p:cNvGrpSpPr/>
        <p:nvPr/>
      </p:nvGrpSpPr>
      <p:grpSpPr>
        <a:xfrm>
          <a:off x="0" y="0"/>
          <a:ext cx="0" cy="0"/>
          <a:chOff x="0" y="0"/>
          <a:chExt cx="0" cy="0"/>
        </a:xfrm>
      </p:grpSpPr>
      <p:sp>
        <p:nvSpPr>
          <p:cNvPr id="84" name="Google Shape;84;p1"/>
          <p:cNvSpPr/>
          <p:nvPr/>
        </p:nvSpPr>
        <p:spPr>
          <a:xfrm>
            <a:off x="0" y="5261093"/>
            <a:ext cx="12192000" cy="15969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85" name="Google Shape;85;p1"/>
          <p:cNvGrpSpPr/>
          <p:nvPr/>
        </p:nvGrpSpPr>
        <p:grpSpPr>
          <a:xfrm>
            <a:off x="8998187" y="3664186"/>
            <a:ext cx="3193813" cy="3193813"/>
            <a:chOff x="9919316" y="4585315"/>
            <a:chExt cx="2272684" cy="2272684"/>
          </a:xfrm>
        </p:grpSpPr>
        <p:sp>
          <p:nvSpPr>
            <p:cNvPr id="86" name="Google Shape;86;p1"/>
            <p:cNvSpPr/>
            <p:nvPr/>
          </p:nvSpPr>
          <p:spPr>
            <a:xfrm rot="5400000">
              <a:off x="11055658" y="4585315"/>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7" name="Google Shape;87;p1"/>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8" name="Google Shape;88;p1"/>
            <p:cNvSpPr/>
            <p:nvPr/>
          </p:nvSpPr>
          <p:spPr>
            <a:xfrm rot="5400000">
              <a:off x="11055658" y="5721657"/>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9" name="Google Shape;89;p1"/>
          <p:cNvSpPr/>
          <p:nvPr/>
        </p:nvSpPr>
        <p:spPr>
          <a:xfrm>
            <a:off x="451025" y="1697456"/>
            <a:ext cx="10598989" cy="17302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300"/>
              <a:buFont typeface="Arial"/>
              <a:buNone/>
            </a:pPr>
            <a:r>
              <a:rPr b="1" i="0" lang="ko-KR" sz="4300" u="none" cap="none" strike="noStrike">
                <a:solidFill>
                  <a:srgbClr val="FFFFFF"/>
                </a:solidFill>
                <a:latin typeface="Arial"/>
                <a:ea typeface="Arial"/>
                <a:cs typeface="Arial"/>
                <a:sym typeface="Arial"/>
              </a:rPr>
              <a:t>부동산 전세가격 예측·전세가율 분석</a:t>
            </a:r>
            <a:endParaRPr b="1" i="0" sz="43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ko-KR" sz="1050" u="none" cap="none" strike="noStrike">
                <a:solidFill>
                  <a:srgbClr val="1B328F"/>
                </a:solidFill>
                <a:latin typeface="Arial"/>
                <a:ea typeface="Arial"/>
                <a:cs typeface="Arial"/>
                <a:sym typeface="Arial"/>
              </a:rPr>
              <a:t>인</a:t>
            </a:r>
            <a:endParaRPr b="1" i="0" sz="4000" u="none" cap="none" strike="noStrike">
              <a:solidFill>
                <a:srgbClr val="1B328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FFFFFF"/>
                </a:solidFill>
                <a:latin typeface="Arial"/>
                <a:ea typeface="Arial"/>
                <a:cs typeface="Arial"/>
                <a:sym typeface="Arial"/>
              </a:rPr>
              <a:t>: 적정 전세가율을 활용한 전세사기 예방 웹사이트 구축</a:t>
            </a:r>
            <a:endParaRPr b="0"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rPr b="0" i="0" lang="ko-KR" sz="1100" u="none" cap="none" strike="noStrike">
                <a:solidFill>
                  <a:srgbClr val="FFFFFF"/>
                </a:solidFill>
                <a:latin typeface="Dotum"/>
                <a:ea typeface="Dotum"/>
                <a:cs typeface="Dotum"/>
                <a:sym typeface="Dotum"/>
              </a:rPr>
              <a:t> Statistical Analysis &amp; Machine Learning</a:t>
            </a:r>
            <a:endParaRPr b="0" i="0" sz="1400" u="none" cap="none" strike="noStrike">
              <a:solidFill>
                <a:srgbClr val="000000"/>
              </a:solidFill>
              <a:latin typeface="Arial"/>
              <a:ea typeface="Arial"/>
              <a:cs typeface="Arial"/>
              <a:sym typeface="Arial"/>
            </a:endParaRPr>
          </a:p>
        </p:txBody>
      </p:sp>
      <p:cxnSp>
        <p:nvCxnSpPr>
          <p:cNvPr id="90" name="Google Shape;90;p1"/>
          <p:cNvCxnSpPr/>
          <p:nvPr/>
        </p:nvCxnSpPr>
        <p:spPr>
          <a:xfrm rot="10800000">
            <a:off x="474674" y="3004907"/>
            <a:ext cx="10551693" cy="0"/>
          </a:xfrm>
          <a:prstGeom prst="straightConnector1">
            <a:avLst/>
          </a:prstGeom>
          <a:noFill/>
          <a:ln cap="flat" cmpd="sng" w="12700">
            <a:solidFill>
              <a:srgbClr val="00B0F0"/>
            </a:solidFill>
            <a:prstDash val="solid"/>
            <a:miter lim="800000"/>
            <a:headEnd len="sm" w="sm" type="none"/>
            <a:tailEnd len="sm" w="sm" type="none"/>
          </a:ln>
        </p:spPr>
      </p:cxnSp>
      <p:sp>
        <p:nvSpPr>
          <p:cNvPr id="91" name="Google Shape;91;p1"/>
          <p:cNvSpPr/>
          <p:nvPr/>
        </p:nvSpPr>
        <p:spPr>
          <a:xfrm>
            <a:off x="-1" y="6312145"/>
            <a:ext cx="3078218" cy="5458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050"/>
              <a:buFont typeface="Arial"/>
              <a:buNone/>
            </a:pPr>
            <a:r>
              <a:rPr b="1" i="0" lang="ko-KR" sz="1050" u="none" cap="none" strike="noStrike">
                <a:solidFill>
                  <a:srgbClr val="3F3F3F"/>
                </a:solidFill>
                <a:latin typeface="Malgun Gothic"/>
                <a:ea typeface="Malgun Gothic"/>
                <a:cs typeface="Malgun Gothic"/>
                <a:sym typeface="Malgun Gothic"/>
              </a:rPr>
              <a:t>[3조: 건물주]</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050"/>
              <a:buFont typeface="Arial"/>
              <a:buNone/>
            </a:pPr>
            <a:r>
              <a:rPr b="1" i="0" lang="ko-KR" sz="1050" u="none" cap="none" strike="noStrike">
                <a:solidFill>
                  <a:srgbClr val="3F3F3F"/>
                </a:solidFill>
                <a:latin typeface="Malgun Gothic"/>
                <a:ea typeface="Malgun Gothic"/>
                <a:cs typeface="Malgun Gothic"/>
                <a:sym typeface="Malgun Gothic"/>
              </a:rPr>
              <a:t>김주성, 이길연, 최동원, 최선재, 최연우, 황신엽</a:t>
            </a:r>
            <a:endParaRPr b="1" i="0" sz="600" u="none" cap="none" strike="noStrike">
              <a:solidFill>
                <a:srgbClr val="3F3F3F"/>
              </a:solidFill>
              <a:latin typeface="Malgun Gothic"/>
              <a:ea typeface="Malgun Gothic"/>
              <a:cs typeface="Malgun Gothic"/>
              <a:sym typeface="Malgun Gothic"/>
            </a:endParaRPr>
          </a:p>
        </p:txBody>
      </p:sp>
      <p:pic>
        <p:nvPicPr>
          <p:cNvPr descr="어둠, 달, 블랙이(가) 표시된 사진&#10;&#10;자동 생성된 설명" id="92" name="Google Shape;92;p1"/>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329" name="Google Shape;329;p30"/>
          <p:cNvGrpSpPr/>
          <p:nvPr/>
        </p:nvGrpSpPr>
        <p:grpSpPr>
          <a:xfrm>
            <a:off x="10027920" y="-3"/>
            <a:ext cx="2164081" cy="781115"/>
            <a:chOff x="9919316" y="4585314"/>
            <a:chExt cx="2272685" cy="1136343"/>
          </a:xfrm>
        </p:grpSpPr>
        <p:sp>
          <p:nvSpPr>
            <p:cNvPr id="330" name="Google Shape;330;p30"/>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331" name="Google Shape;331;p30"/>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332" name="Google Shape;332;p30"/>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프로젝트 수행 방향 </a:t>
            </a:r>
            <a:endParaRPr b="0" i="0" sz="1400" u="none" cap="none" strike="noStrike">
              <a:solidFill>
                <a:srgbClr val="000000"/>
              </a:solidFill>
              <a:latin typeface="Arial"/>
              <a:ea typeface="Arial"/>
              <a:cs typeface="Arial"/>
              <a:sym typeface="Arial"/>
            </a:endParaRPr>
          </a:p>
        </p:txBody>
      </p:sp>
      <p:sp>
        <p:nvSpPr>
          <p:cNvPr id="333" name="Google Shape;333;p30"/>
          <p:cNvSpPr/>
          <p:nvPr/>
        </p:nvSpPr>
        <p:spPr>
          <a:xfrm>
            <a:off x="382555" y="1674996"/>
            <a:ext cx="6480000" cy="11849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ko-KR" sz="1600" u="none" cap="none" strike="noStrike">
                <a:solidFill>
                  <a:srgbClr val="1B328F"/>
                </a:solidFill>
                <a:latin typeface="Arial"/>
                <a:ea typeface="Arial"/>
                <a:cs typeface="Arial"/>
                <a:sym typeface="Arial"/>
              </a:rPr>
              <a:t>Regression Analysis, PCC, Prophet</a:t>
            </a:r>
            <a:endParaRPr b="0" i="0" sz="16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50"/>
              <a:buFont typeface="Arial"/>
              <a:buNone/>
            </a:pPr>
            <a:r>
              <a:rPr b="0" i="0" lang="ko-KR" sz="1050" u="none" cap="none" strike="noStrike">
                <a:solidFill>
                  <a:srgbClr val="1B328F"/>
                </a:solidFill>
                <a:latin typeface="Arial"/>
                <a:ea typeface="Arial"/>
                <a:cs typeface="Arial"/>
                <a:sym typeface="Arial"/>
              </a:rPr>
              <a:t>(OLS, R-Squared, Correlation, Prediction)</a:t>
            </a:r>
            <a:endParaRPr b="0" i="0" sz="1200" u="none" cap="none" strike="noStrike">
              <a:solidFill>
                <a:srgbClr val="000000"/>
              </a:solidFill>
              <a:latin typeface="Arial"/>
              <a:ea typeface="Arial"/>
              <a:cs typeface="Arial"/>
              <a:sym typeface="Arial"/>
            </a:endParaRPr>
          </a:p>
        </p:txBody>
      </p:sp>
      <p:sp>
        <p:nvSpPr>
          <p:cNvPr id="334" name="Google Shape;334;p30"/>
          <p:cNvSpPr/>
          <p:nvPr/>
        </p:nvSpPr>
        <p:spPr>
          <a:xfrm>
            <a:off x="382555" y="1486687"/>
            <a:ext cx="6480000" cy="369333"/>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FFFFFF"/>
                </a:solidFill>
                <a:latin typeface="Arial"/>
                <a:ea typeface="Arial"/>
                <a:cs typeface="Arial"/>
                <a:sym typeface="Arial"/>
              </a:rPr>
              <a:t>Statistical Analysis</a:t>
            </a:r>
            <a:endParaRPr b="1" i="0" sz="1800" u="none" cap="none" strike="noStrike">
              <a:solidFill>
                <a:srgbClr val="FFFFFF"/>
              </a:solidFill>
              <a:latin typeface="Arial"/>
              <a:ea typeface="Arial"/>
              <a:cs typeface="Arial"/>
              <a:sym typeface="Arial"/>
            </a:endParaRPr>
          </a:p>
        </p:txBody>
      </p:sp>
      <p:sp>
        <p:nvSpPr>
          <p:cNvPr id="335" name="Google Shape;335;p30"/>
          <p:cNvSpPr/>
          <p:nvPr/>
        </p:nvSpPr>
        <p:spPr>
          <a:xfrm>
            <a:off x="382555" y="3373226"/>
            <a:ext cx="6480000" cy="11849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ko-KR" sz="1600" u="none" cap="none" strike="noStrike">
                <a:solidFill>
                  <a:srgbClr val="1B328F"/>
                </a:solidFill>
                <a:latin typeface="Arial"/>
                <a:ea typeface="Arial"/>
                <a:cs typeface="Arial"/>
                <a:sym typeface="Arial"/>
              </a:rPr>
              <a:t>Random Forests, LightGBM, XGBoost</a:t>
            </a:r>
            <a:endParaRPr b="0" i="0" sz="1600" u="none" cap="none" strike="noStrike">
              <a:solidFill>
                <a:srgbClr val="1B328F"/>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50"/>
              <a:buFont typeface="Arial"/>
              <a:buNone/>
            </a:pPr>
            <a:r>
              <a:rPr b="0" i="0" lang="ko-KR" sz="1050" u="none" cap="none" strike="noStrike">
                <a:solidFill>
                  <a:srgbClr val="1B328F"/>
                </a:solidFill>
                <a:latin typeface="Arial"/>
                <a:ea typeface="Arial"/>
                <a:cs typeface="Arial"/>
                <a:sym typeface="Arial"/>
              </a:rPr>
              <a:t>(Ensemble Algorithms)</a:t>
            </a:r>
            <a:endParaRPr b="0" i="0" sz="1200" u="none" cap="none" strike="noStrike">
              <a:solidFill>
                <a:srgbClr val="000000"/>
              </a:solidFill>
              <a:latin typeface="Arial"/>
              <a:ea typeface="Arial"/>
              <a:cs typeface="Arial"/>
              <a:sym typeface="Arial"/>
            </a:endParaRPr>
          </a:p>
        </p:txBody>
      </p:sp>
      <p:sp>
        <p:nvSpPr>
          <p:cNvPr id="336" name="Google Shape;336;p30"/>
          <p:cNvSpPr/>
          <p:nvPr/>
        </p:nvSpPr>
        <p:spPr>
          <a:xfrm>
            <a:off x="382555" y="3157811"/>
            <a:ext cx="6480000" cy="369333"/>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FFFFFF"/>
                </a:solidFill>
                <a:latin typeface="Arial"/>
                <a:ea typeface="Arial"/>
                <a:cs typeface="Arial"/>
                <a:sym typeface="Arial"/>
              </a:rPr>
              <a:t>ML</a:t>
            </a:r>
            <a:endParaRPr b="1" i="0" sz="1800" u="none" cap="none" strike="noStrike">
              <a:solidFill>
                <a:srgbClr val="FFFFFF"/>
              </a:solidFill>
              <a:latin typeface="Arial"/>
              <a:ea typeface="Arial"/>
              <a:cs typeface="Arial"/>
              <a:sym typeface="Arial"/>
            </a:endParaRPr>
          </a:p>
        </p:txBody>
      </p:sp>
      <p:sp>
        <p:nvSpPr>
          <p:cNvPr id="337" name="Google Shape;337;p30"/>
          <p:cNvSpPr/>
          <p:nvPr/>
        </p:nvSpPr>
        <p:spPr>
          <a:xfrm>
            <a:off x="393065" y="5121808"/>
            <a:ext cx="6480000" cy="11849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rPr b="0" i="0" lang="ko-KR" sz="1800" u="none" cap="none" strike="noStrike">
                <a:solidFill>
                  <a:srgbClr val="1B328F"/>
                </a:solidFill>
                <a:latin typeface="Arial"/>
                <a:ea typeface="Arial"/>
                <a:cs typeface="Arial"/>
                <a:sym typeface="Arial"/>
              </a:rPr>
              <a:t>ANN, LSTM</a:t>
            </a:r>
            <a:endParaRPr b="0" i="0" sz="18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50"/>
              <a:buFont typeface="Arial"/>
              <a:buNone/>
            </a:pPr>
            <a:r>
              <a:rPr b="0" i="0" lang="ko-KR" sz="1050" u="none" cap="none" strike="noStrike">
                <a:solidFill>
                  <a:srgbClr val="1B328F"/>
                </a:solidFill>
                <a:latin typeface="Arial"/>
                <a:ea typeface="Arial"/>
                <a:cs typeface="Arial"/>
                <a:sym typeface="Arial"/>
              </a:rPr>
              <a:t>(Neural Network Architectures)</a:t>
            </a:r>
            <a:endParaRPr b="0" i="0" sz="1050" u="none" cap="none" strike="noStrike">
              <a:solidFill>
                <a:srgbClr val="000000"/>
              </a:solidFill>
              <a:latin typeface="Arial"/>
              <a:ea typeface="Arial"/>
              <a:cs typeface="Arial"/>
              <a:sym typeface="Arial"/>
            </a:endParaRPr>
          </a:p>
        </p:txBody>
      </p:sp>
      <p:sp>
        <p:nvSpPr>
          <p:cNvPr id="338" name="Google Shape;338;p30"/>
          <p:cNvSpPr/>
          <p:nvPr/>
        </p:nvSpPr>
        <p:spPr>
          <a:xfrm>
            <a:off x="393065" y="4937142"/>
            <a:ext cx="6480000" cy="369333"/>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FFFFFF"/>
                </a:solidFill>
                <a:latin typeface="Arial"/>
                <a:ea typeface="Arial"/>
                <a:cs typeface="Arial"/>
                <a:sym typeface="Arial"/>
              </a:rPr>
              <a:t>DL</a:t>
            </a:r>
            <a:endParaRPr b="1" i="0" sz="1800" u="none" cap="none" strike="noStrike">
              <a:solidFill>
                <a:srgbClr val="FFFFFF"/>
              </a:solidFill>
              <a:latin typeface="Arial"/>
              <a:ea typeface="Arial"/>
              <a:cs typeface="Arial"/>
              <a:sym typeface="Arial"/>
            </a:endParaRPr>
          </a:p>
        </p:txBody>
      </p:sp>
      <p:sp>
        <p:nvSpPr>
          <p:cNvPr id="339" name="Google Shape;339;p30"/>
          <p:cNvSpPr txBox="1"/>
          <p:nvPr/>
        </p:nvSpPr>
        <p:spPr>
          <a:xfrm>
            <a:off x="8162563" y="3207190"/>
            <a:ext cx="3730713"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rgbClr val="1B328F"/>
                </a:solidFill>
                <a:latin typeface="Malgun Gothic"/>
                <a:ea typeface="Malgun Gothic"/>
                <a:cs typeface="Malgun Gothic"/>
                <a:sym typeface="Malgun Gothic"/>
              </a:rPr>
              <a:t>부동산 전세가격</a:t>
            </a:r>
            <a:endParaRPr b="1" i="0" sz="3600" u="none" cap="none" strike="noStrike">
              <a:solidFill>
                <a:srgbClr val="1B328F"/>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rgbClr val="1B328F"/>
                </a:solidFill>
                <a:latin typeface="Malgun Gothic"/>
                <a:ea typeface="Malgun Gothic"/>
                <a:cs typeface="Malgun Gothic"/>
                <a:sym typeface="Malgun Gothic"/>
              </a:rPr>
              <a:t>예측 ·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340" name="Google Shape;340;p30"/>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341" name="Google Shape;341;p30"/>
          <p:cNvSpPr/>
          <p:nvPr/>
        </p:nvSpPr>
        <p:spPr>
          <a:xfrm>
            <a:off x="7252360" y="3617596"/>
            <a:ext cx="910203" cy="379515"/>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1"/>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347" name="Google Shape;347;p31"/>
          <p:cNvGrpSpPr/>
          <p:nvPr/>
        </p:nvGrpSpPr>
        <p:grpSpPr>
          <a:xfrm>
            <a:off x="10027920" y="-3"/>
            <a:ext cx="2164081" cy="781115"/>
            <a:chOff x="9919316" y="4585314"/>
            <a:chExt cx="2272685" cy="1136343"/>
          </a:xfrm>
        </p:grpSpPr>
        <p:sp>
          <p:nvSpPr>
            <p:cNvPr id="348" name="Google Shape;348;p31"/>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349" name="Google Shape;349;p31"/>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350" name="Google Shape;350;p31"/>
          <p:cNvSpPr txBox="1"/>
          <p:nvPr/>
        </p:nvSpPr>
        <p:spPr>
          <a:xfrm>
            <a:off x="93306" y="867747"/>
            <a:ext cx="359195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프로젝트 수행 방향 – 변수 설정</a:t>
            </a:r>
            <a:endParaRPr b="0" i="0" sz="1400" u="none" cap="none" strike="noStrike">
              <a:solidFill>
                <a:srgbClr val="000000"/>
              </a:solidFill>
              <a:latin typeface="Arial"/>
              <a:ea typeface="Arial"/>
              <a:cs typeface="Arial"/>
              <a:sym typeface="Arial"/>
            </a:endParaRPr>
          </a:p>
        </p:txBody>
      </p:sp>
      <p:sp>
        <p:nvSpPr>
          <p:cNvPr id="351" name="Google Shape;351;p31"/>
          <p:cNvSpPr/>
          <p:nvPr/>
        </p:nvSpPr>
        <p:spPr>
          <a:xfrm>
            <a:off x="3372257" y="3420916"/>
            <a:ext cx="511973" cy="511973"/>
          </a:xfrm>
          <a:prstGeom prst="mathPlus">
            <a:avLst>
              <a:gd fmla="val 23520" name="adj1"/>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descr="Logo" id="352" name="Google Shape;352;p31"/>
          <p:cNvSpPr/>
          <p:nvPr/>
        </p:nvSpPr>
        <p:spPr>
          <a:xfrm>
            <a:off x="2686168" y="3304170"/>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353" name="Google Shape;353;p31"/>
          <p:cNvSpPr/>
          <p:nvPr/>
        </p:nvSpPr>
        <p:spPr>
          <a:xfrm>
            <a:off x="691283" y="1702566"/>
            <a:ext cx="2059266" cy="46628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354" name="Google Shape;354;p31"/>
          <p:cNvSpPr/>
          <p:nvPr/>
        </p:nvSpPr>
        <p:spPr>
          <a:xfrm>
            <a:off x="691283" y="1627475"/>
            <a:ext cx="2059266" cy="379515"/>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FFFFFF"/>
                </a:solidFill>
                <a:latin typeface="Arial"/>
                <a:ea typeface="Arial"/>
                <a:cs typeface="Arial"/>
                <a:sym typeface="Arial"/>
              </a:rPr>
              <a:t>기본변수</a:t>
            </a:r>
            <a:endParaRPr b="0" i="0" sz="1400" u="none" cap="none" strike="noStrike">
              <a:solidFill>
                <a:srgbClr val="000000"/>
              </a:solidFill>
              <a:latin typeface="Arial"/>
              <a:ea typeface="Arial"/>
              <a:cs typeface="Arial"/>
              <a:sym typeface="Arial"/>
            </a:endParaRPr>
          </a:p>
        </p:txBody>
      </p:sp>
      <p:sp>
        <p:nvSpPr>
          <p:cNvPr id="355" name="Google Shape;355;p31"/>
          <p:cNvSpPr/>
          <p:nvPr/>
        </p:nvSpPr>
        <p:spPr>
          <a:xfrm>
            <a:off x="853710" y="2310110"/>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학교</a:t>
            </a:r>
            <a:endParaRPr b="1" i="0" sz="1400" u="none" cap="none" strike="noStrike">
              <a:solidFill>
                <a:srgbClr val="1B328F"/>
              </a:solidFill>
              <a:latin typeface="Malgun Gothic"/>
              <a:ea typeface="Malgun Gothic"/>
              <a:cs typeface="Malgun Gothic"/>
              <a:sym typeface="Malgun Gothic"/>
            </a:endParaRPr>
          </a:p>
        </p:txBody>
      </p:sp>
      <p:sp>
        <p:nvSpPr>
          <p:cNvPr id="356" name="Google Shape;356;p31"/>
          <p:cNvSpPr/>
          <p:nvPr/>
        </p:nvSpPr>
        <p:spPr>
          <a:xfrm>
            <a:off x="853710" y="2954204"/>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지하철</a:t>
            </a:r>
            <a:endParaRPr/>
          </a:p>
        </p:txBody>
      </p:sp>
      <p:sp>
        <p:nvSpPr>
          <p:cNvPr id="357" name="Google Shape;357;p31"/>
          <p:cNvSpPr/>
          <p:nvPr/>
        </p:nvSpPr>
        <p:spPr>
          <a:xfrm>
            <a:off x="853710" y="3609855"/>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전세 면적</a:t>
            </a:r>
            <a:endParaRPr/>
          </a:p>
        </p:txBody>
      </p:sp>
      <p:sp>
        <p:nvSpPr>
          <p:cNvPr id="358" name="Google Shape;358;p31"/>
          <p:cNvSpPr/>
          <p:nvPr/>
        </p:nvSpPr>
        <p:spPr>
          <a:xfrm>
            <a:off x="846660" y="4277568"/>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인구수</a:t>
            </a:r>
            <a:endParaRPr b="1" i="0" sz="1400" u="none" cap="none" strike="noStrike">
              <a:solidFill>
                <a:srgbClr val="1B328F"/>
              </a:solidFill>
              <a:latin typeface="Malgun Gothic"/>
              <a:ea typeface="Malgun Gothic"/>
              <a:cs typeface="Malgun Gothic"/>
              <a:sym typeface="Malgun Gothic"/>
            </a:endParaRPr>
          </a:p>
        </p:txBody>
      </p:sp>
      <p:sp>
        <p:nvSpPr>
          <p:cNvPr id="359" name="Google Shape;359;p31"/>
          <p:cNvSpPr/>
          <p:nvPr/>
        </p:nvSpPr>
        <p:spPr>
          <a:xfrm>
            <a:off x="846660" y="4943347"/>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전세수급동향</a:t>
            </a:r>
            <a:endParaRPr/>
          </a:p>
        </p:txBody>
      </p:sp>
      <p:sp>
        <p:nvSpPr>
          <p:cNvPr id="360" name="Google Shape;360;p31"/>
          <p:cNvSpPr/>
          <p:nvPr/>
        </p:nvSpPr>
        <p:spPr>
          <a:xfrm rot="-10132013">
            <a:off x="1698053" y="5664045"/>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1" name="Google Shape;361;p31"/>
          <p:cNvSpPr/>
          <p:nvPr/>
        </p:nvSpPr>
        <p:spPr>
          <a:xfrm rot="-10132013">
            <a:off x="1698055" y="5916799"/>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31"/>
          <p:cNvSpPr/>
          <p:nvPr/>
        </p:nvSpPr>
        <p:spPr>
          <a:xfrm rot="-10132013">
            <a:off x="1698054" y="6138369"/>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Logo" id="363" name="Google Shape;363;p31"/>
          <p:cNvSpPr/>
          <p:nvPr/>
        </p:nvSpPr>
        <p:spPr>
          <a:xfrm>
            <a:off x="6500824" y="3304170"/>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364" name="Google Shape;364;p31"/>
          <p:cNvSpPr/>
          <p:nvPr/>
        </p:nvSpPr>
        <p:spPr>
          <a:xfrm>
            <a:off x="4505939" y="1702566"/>
            <a:ext cx="2059266" cy="46628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365" name="Google Shape;365;p31"/>
          <p:cNvSpPr/>
          <p:nvPr/>
        </p:nvSpPr>
        <p:spPr>
          <a:xfrm>
            <a:off x="4505939" y="1627475"/>
            <a:ext cx="2059266" cy="379515"/>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FFFFFF"/>
                </a:solidFill>
                <a:latin typeface="Arial"/>
                <a:ea typeface="Arial"/>
                <a:cs typeface="Arial"/>
                <a:sym typeface="Arial"/>
              </a:rPr>
              <a:t>파생변수</a:t>
            </a:r>
            <a:endParaRPr b="0" i="0" sz="1400" u="none" cap="none" strike="noStrike">
              <a:solidFill>
                <a:srgbClr val="000000"/>
              </a:solidFill>
              <a:latin typeface="Arial"/>
              <a:ea typeface="Arial"/>
              <a:cs typeface="Arial"/>
              <a:sym typeface="Arial"/>
            </a:endParaRPr>
          </a:p>
        </p:txBody>
      </p:sp>
      <p:sp>
        <p:nvSpPr>
          <p:cNvPr id="366" name="Google Shape;366;p31"/>
          <p:cNvSpPr/>
          <p:nvPr/>
        </p:nvSpPr>
        <p:spPr>
          <a:xfrm>
            <a:off x="4661316" y="2214807"/>
            <a:ext cx="1748504" cy="836126"/>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경기종합지수</a:t>
            </a:r>
            <a:endParaRPr b="1" i="0" sz="14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100"/>
              <a:buFont typeface="Arial"/>
              <a:buNone/>
            </a:pPr>
            <a:r>
              <a:rPr b="1" i="0" lang="ko-KR" sz="1100" u="none" cap="none" strike="noStrike">
                <a:solidFill>
                  <a:srgbClr val="1B328F"/>
                </a:solidFill>
                <a:latin typeface="Malgun Gothic"/>
                <a:ea typeface="Malgun Gothic"/>
                <a:cs typeface="Malgun Gothic"/>
                <a:sym typeface="Malgun Gothic"/>
              </a:rPr>
              <a:t>(물가, 금리, 취업률 등)</a:t>
            </a:r>
            <a:endParaRPr/>
          </a:p>
        </p:txBody>
      </p:sp>
      <p:sp>
        <p:nvSpPr>
          <p:cNvPr id="367" name="Google Shape;367;p31"/>
          <p:cNvSpPr/>
          <p:nvPr/>
        </p:nvSpPr>
        <p:spPr>
          <a:xfrm rot="-10132013">
            <a:off x="5512709" y="5664045"/>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8" name="Google Shape;368;p31"/>
          <p:cNvSpPr/>
          <p:nvPr/>
        </p:nvSpPr>
        <p:spPr>
          <a:xfrm rot="-10132013">
            <a:off x="5512711" y="5916799"/>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9" name="Google Shape;369;p31"/>
          <p:cNvSpPr/>
          <p:nvPr/>
        </p:nvSpPr>
        <p:spPr>
          <a:xfrm rot="-10132013">
            <a:off x="5512710" y="6138369"/>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0" name="Google Shape;370;p31"/>
          <p:cNvSpPr/>
          <p:nvPr/>
        </p:nvSpPr>
        <p:spPr>
          <a:xfrm>
            <a:off x="4661316" y="3357945"/>
            <a:ext cx="1748504" cy="836126"/>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범죄율</a:t>
            </a:r>
            <a:endParaRPr b="1" i="0" sz="14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100"/>
              <a:buFont typeface="Arial"/>
              <a:buNone/>
            </a:pPr>
            <a:r>
              <a:rPr b="1" i="0" lang="ko-KR" sz="1100" u="none" cap="none" strike="noStrike">
                <a:solidFill>
                  <a:srgbClr val="1B328F"/>
                </a:solidFill>
                <a:latin typeface="Malgun Gothic"/>
                <a:ea typeface="Malgun Gothic"/>
                <a:cs typeface="Malgun Gothic"/>
                <a:sym typeface="Malgun Gothic"/>
              </a:rPr>
              <a:t>(인구수/발생합계)*100</a:t>
            </a:r>
            <a:endParaRPr/>
          </a:p>
        </p:txBody>
      </p:sp>
      <p:sp>
        <p:nvSpPr>
          <p:cNvPr id="371" name="Google Shape;371;p31"/>
          <p:cNvSpPr/>
          <p:nvPr/>
        </p:nvSpPr>
        <p:spPr>
          <a:xfrm>
            <a:off x="4661316" y="4501083"/>
            <a:ext cx="1748504" cy="836126"/>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건물연수</a:t>
            </a:r>
            <a:endParaRPr b="1" i="0" sz="14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100"/>
              <a:buFont typeface="Arial"/>
              <a:buNone/>
            </a:pPr>
            <a:r>
              <a:rPr b="1" i="0" lang="ko-KR" sz="1100" u="none" cap="none" strike="noStrike">
                <a:solidFill>
                  <a:srgbClr val="1B328F"/>
                </a:solidFill>
                <a:latin typeface="Malgun Gothic"/>
                <a:ea typeface="Malgun Gothic"/>
                <a:cs typeface="Malgun Gothic"/>
                <a:sym typeface="Malgun Gothic"/>
              </a:rPr>
              <a:t>계약년도 - 건축년도</a:t>
            </a:r>
            <a:endParaRPr b="1" i="0" sz="1100" u="none" cap="none" strike="noStrike">
              <a:solidFill>
                <a:srgbClr val="1B328F"/>
              </a:solidFill>
              <a:latin typeface="Malgun Gothic"/>
              <a:ea typeface="Malgun Gothic"/>
              <a:cs typeface="Malgun Gothic"/>
              <a:sym typeface="Malgun Gothic"/>
            </a:endParaRPr>
          </a:p>
        </p:txBody>
      </p:sp>
      <p:sp>
        <p:nvSpPr>
          <p:cNvPr id="372" name="Google Shape;372;p31"/>
          <p:cNvSpPr/>
          <p:nvPr/>
        </p:nvSpPr>
        <p:spPr>
          <a:xfrm>
            <a:off x="7186914" y="3487144"/>
            <a:ext cx="910203" cy="379515"/>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373" name="Google Shape;373;p31"/>
          <p:cNvSpPr txBox="1"/>
          <p:nvPr/>
        </p:nvSpPr>
        <p:spPr>
          <a:xfrm>
            <a:off x="8506037" y="3357945"/>
            <a:ext cx="3441700" cy="659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rgbClr val="1B328F"/>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374" name="Google Shape;374;p31"/>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0"/>
          <p:cNvSpPr/>
          <p:nvPr/>
        </p:nvSpPr>
        <p:spPr>
          <a:xfrm>
            <a:off x="7251004" y="5328239"/>
            <a:ext cx="4180114" cy="1107955"/>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t/>
            </a:r>
            <a:endParaRPr b="1" i="0" sz="1400" u="none" cap="none" strike="noStrike">
              <a:solidFill>
                <a:srgbClr val="1B328F"/>
              </a:solidFill>
              <a:latin typeface="Malgun Gothic"/>
              <a:ea typeface="Malgun Gothic"/>
              <a:cs typeface="Malgun Gothic"/>
              <a:sym typeface="Malgun Gothic"/>
            </a:endParaRPr>
          </a:p>
        </p:txBody>
      </p:sp>
      <p:sp>
        <p:nvSpPr>
          <p:cNvPr id="380" name="Google Shape;380;p10"/>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381" name="Google Shape;381;p10"/>
          <p:cNvGrpSpPr/>
          <p:nvPr/>
        </p:nvGrpSpPr>
        <p:grpSpPr>
          <a:xfrm>
            <a:off x="10027920" y="-3"/>
            <a:ext cx="2164081" cy="781115"/>
            <a:chOff x="9919316" y="4585314"/>
            <a:chExt cx="2272685" cy="1136343"/>
          </a:xfrm>
        </p:grpSpPr>
        <p:sp>
          <p:nvSpPr>
            <p:cNvPr id="382" name="Google Shape;382;p10"/>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383" name="Google Shape;383;p10"/>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384" name="Google Shape;384;p10"/>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프로젝트 수행 방향 – 평가 지표 </a:t>
            </a:r>
            <a:endParaRPr b="0" i="0" sz="1400" u="none" cap="none" strike="noStrike">
              <a:solidFill>
                <a:srgbClr val="000000"/>
              </a:solidFill>
              <a:latin typeface="Arial"/>
              <a:ea typeface="Arial"/>
              <a:cs typeface="Arial"/>
              <a:sym typeface="Arial"/>
            </a:endParaRPr>
          </a:p>
        </p:txBody>
      </p:sp>
      <p:sp>
        <p:nvSpPr>
          <p:cNvPr id="385" name="Google Shape;385;p10"/>
          <p:cNvSpPr/>
          <p:nvPr/>
        </p:nvSpPr>
        <p:spPr>
          <a:xfrm>
            <a:off x="1884519" y="1579870"/>
            <a:ext cx="2792367" cy="369332"/>
          </a:xfrm>
          <a:prstGeom prst="roundRect">
            <a:avLst>
              <a:gd fmla="val 16667" name="adj"/>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Malgun Gothic"/>
                <a:ea typeface="Malgun Gothic"/>
                <a:cs typeface="Malgun Gothic"/>
                <a:sym typeface="Malgun Gothic"/>
              </a:rPr>
              <a:t>지도 시각화</a:t>
            </a:r>
            <a:endParaRPr b="0" i="0" sz="1400" u="none" cap="none" strike="noStrike">
              <a:solidFill>
                <a:srgbClr val="000000"/>
              </a:solidFill>
              <a:latin typeface="Arial"/>
              <a:ea typeface="Arial"/>
              <a:cs typeface="Arial"/>
              <a:sym typeface="Arial"/>
            </a:endParaRPr>
          </a:p>
        </p:txBody>
      </p:sp>
      <p:sp>
        <p:nvSpPr>
          <p:cNvPr id="386" name="Google Shape;386;p10"/>
          <p:cNvSpPr/>
          <p:nvPr/>
        </p:nvSpPr>
        <p:spPr>
          <a:xfrm>
            <a:off x="7879455" y="1574729"/>
            <a:ext cx="2923210" cy="369332"/>
          </a:xfrm>
          <a:prstGeom prst="roundRect">
            <a:avLst>
              <a:gd fmla="val 16667" name="adj"/>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Malgun Gothic"/>
                <a:ea typeface="Malgun Gothic"/>
                <a:cs typeface="Malgun Gothic"/>
                <a:sym typeface="Malgun Gothic"/>
              </a:rPr>
              <a:t>공간정보 분석</a:t>
            </a:r>
            <a:endParaRPr b="0" i="0" sz="1400" u="none" cap="none" strike="noStrike">
              <a:solidFill>
                <a:srgbClr val="000000"/>
              </a:solidFill>
              <a:latin typeface="Arial"/>
              <a:ea typeface="Arial"/>
              <a:cs typeface="Arial"/>
              <a:sym typeface="Arial"/>
            </a:endParaRPr>
          </a:p>
        </p:txBody>
      </p:sp>
      <p:sp>
        <p:nvSpPr>
          <p:cNvPr id="387" name="Google Shape;387;p10"/>
          <p:cNvSpPr/>
          <p:nvPr/>
        </p:nvSpPr>
        <p:spPr>
          <a:xfrm>
            <a:off x="7251003" y="2337578"/>
            <a:ext cx="4180115" cy="1184988"/>
          </a:xfrm>
          <a:prstGeom prst="roundRect">
            <a:avLst>
              <a:gd fmla="val 16667" name="adj"/>
            </a:avLst>
          </a:prstGeom>
          <a:solidFill>
            <a:schemeClr val="lt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388" name="Google Shape;388;p10"/>
          <p:cNvSpPr/>
          <p:nvPr/>
        </p:nvSpPr>
        <p:spPr>
          <a:xfrm>
            <a:off x="7251003" y="2192734"/>
            <a:ext cx="4180115" cy="322540"/>
          </a:xfrm>
          <a:prstGeom prst="round2SameRect">
            <a:avLst>
              <a:gd fmla="val 16667" name="adj1"/>
              <a:gd fmla="val 0" name="adj2"/>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Malgun Gothic"/>
                <a:ea typeface="Malgun Gothic"/>
                <a:cs typeface="Malgun Gothic"/>
                <a:sym typeface="Malgun Gothic"/>
              </a:rPr>
              <a:t>데이터 시각화</a:t>
            </a:r>
            <a:endParaRPr b="0" i="0" sz="1400" u="none" cap="none" strike="noStrike">
              <a:solidFill>
                <a:srgbClr val="000000"/>
              </a:solidFill>
              <a:latin typeface="Arial"/>
              <a:ea typeface="Arial"/>
              <a:cs typeface="Arial"/>
              <a:sym typeface="Arial"/>
            </a:endParaRPr>
          </a:p>
        </p:txBody>
      </p:sp>
      <p:sp>
        <p:nvSpPr>
          <p:cNvPr id="389" name="Google Shape;389;p10"/>
          <p:cNvSpPr/>
          <p:nvPr/>
        </p:nvSpPr>
        <p:spPr>
          <a:xfrm>
            <a:off x="9484752" y="2615635"/>
            <a:ext cx="1800000" cy="360000"/>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000"/>
              <a:buFont typeface="Arial"/>
              <a:buNone/>
            </a:pPr>
            <a:r>
              <a:rPr b="1" i="0" lang="ko-KR" sz="1000" u="none" cap="none" strike="noStrike">
                <a:solidFill>
                  <a:srgbClr val="1B328F"/>
                </a:solidFill>
                <a:latin typeface="Malgun Gothic"/>
                <a:ea typeface="Malgun Gothic"/>
                <a:cs typeface="Malgun Gothic"/>
                <a:sym typeface="Malgun Gothic"/>
              </a:rPr>
              <a:t>공원 위치 데이터</a:t>
            </a:r>
            <a:endParaRPr b="0" i="0" sz="1400" u="none" cap="none" strike="noStrike">
              <a:solidFill>
                <a:srgbClr val="000000"/>
              </a:solidFill>
              <a:latin typeface="Arial"/>
              <a:ea typeface="Arial"/>
              <a:cs typeface="Arial"/>
              <a:sym typeface="Arial"/>
            </a:endParaRPr>
          </a:p>
        </p:txBody>
      </p:sp>
      <p:sp>
        <p:nvSpPr>
          <p:cNvPr id="390" name="Google Shape;390;p10"/>
          <p:cNvSpPr/>
          <p:nvPr/>
        </p:nvSpPr>
        <p:spPr>
          <a:xfrm>
            <a:off x="7399047" y="3069100"/>
            <a:ext cx="1800000" cy="360000"/>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000"/>
              <a:buFont typeface="Arial"/>
              <a:buNone/>
            </a:pPr>
            <a:r>
              <a:rPr b="1" i="0" lang="ko-KR" sz="1000" u="none" cap="none" strike="noStrike">
                <a:solidFill>
                  <a:srgbClr val="1B328F"/>
                </a:solidFill>
                <a:latin typeface="Malgun Gothic"/>
                <a:ea typeface="Malgun Gothic"/>
                <a:cs typeface="Malgun Gothic"/>
                <a:sym typeface="Malgun Gothic"/>
              </a:rPr>
              <a:t>학교 위치 데이터</a:t>
            </a:r>
            <a:endParaRPr b="0" i="0" sz="1400" u="none" cap="none" strike="noStrike">
              <a:solidFill>
                <a:srgbClr val="000000"/>
              </a:solidFill>
              <a:latin typeface="Arial"/>
              <a:ea typeface="Arial"/>
              <a:cs typeface="Arial"/>
              <a:sym typeface="Arial"/>
            </a:endParaRPr>
          </a:p>
        </p:txBody>
      </p:sp>
      <p:sp>
        <p:nvSpPr>
          <p:cNvPr id="391" name="Google Shape;391;p10"/>
          <p:cNvSpPr/>
          <p:nvPr/>
        </p:nvSpPr>
        <p:spPr>
          <a:xfrm>
            <a:off x="9484752" y="3093551"/>
            <a:ext cx="1800000" cy="360000"/>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000"/>
              <a:buFont typeface="Arial"/>
              <a:buNone/>
            </a:pPr>
            <a:r>
              <a:rPr b="1" i="0" lang="ko-KR" sz="1000" u="none" cap="none" strike="noStrike">
                <a:solidFill>
                  <a:srgbClr val="1B328F"/>
                </a:solidFill>
                <a:latin typeface="Malgun Gothic"/>
                <a:ea typeface="Malgun Gothic"/>
                <a:cs typeface="Malgun Gothic"/>
                <a:sym typeface="Malgun Gothic"/>
              </a:rPr>
              <a:t>지하철역 위치 데이터</a:t>
            </a:r>
            <a:endParaRPr b="0" i="0" sz="1400" u="none" cap="none" strike="noStrike">
              <a:solidFill>
                <a:srgbClr val="000000"/>
              </a:solidFill>
              <a:latin typeface="Arial"/>
              <a:ea typeface="Arial"/>
              <a:cs typeface="Arial"/>
              <a:sym typeface="Arial"/>
            </a:endParaRPr>
          </a:p>
        </p:txBody>
      </p:sp>
      <p:sp>
        <p:nvSpPr>
          <p:cNvPr id="392" name="Google Shape;392;p10"/>
          <p:cNvSpPr/>
          <p:nvPr/>
        </p:nvSpPr>
        <p:spPr>
          <a:xfrm>
            <a:off x="9175601" y="3676529"/>
            <a:ext cx="330918" cy="450425"/>
          </a:xfrm>
          <a:prstGeom prst="downArrow">
            <a:avLst>
              <a:gd fmla="val 50000" name="adj1"/>
              <a:gd fmla="val 50000" name="adj2"/>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393" name="Google Shape;393;p10"/>
          <p:cNvSpPr/>
          <p:nvPr/>
        </p:nvSpPr>
        <p:spPr>
          <a:xfrm>
            <a:off x="7251003" y="4474355"/>
            <a:ext cx="4180115" cy="583860"/>
          </a:xfrm>
          <a:prstGeom prst="roundRect">
            <a:avLst>
              <a:gd fmla="val 16667" name="adj"/>
            </a:avLst>
          </a:prstGeom>
          <a:solidFill>
            <a:schemeClr val="lt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ko-KR" sz="1600" u="none" cap="none" strike="noStrike">
                <a:solidFill>
                  <a:srgbClr val="1B328F"/>
                </a:solidFill>
                <a:latin typeface="Malgun Gothic"/>
                <a:ea typeface="Malgun Gothic"/>
                <a:cs typeface="Malgun Gothic"/>
                <a:sym typeface="Malgun Gothic"/>
              </a:rPr>
              <a:t>서울 자치구별로 분할 후 데이터 분석</a:t>
            </a:r>
            <a:endParaRPr b="1" i="0" sz="1600" u="none" cap="none" strike="noStrike">
              <a:solidFill>
                <a:srgbClr val="1B328F"/>
              </a:solidFill>
              <a:latin typeface="Malgun Gothic"/>
              <a:ea typeface="Malgun Gothic"/>
              <a:cs typeface="Malgun Gothic"/>
              <a:sym typeface="Malgun Gothic"/>
            </a:endParaRPr>
          </a:p>
        </p:txBody>
      </p:sp>
      <p:sp>
        <p:nvSpPr>
          <p:cNvPr id="394" name="Google Shape;394;p10"/>
          <p:cNvSpPr/>
          <p:nvPr/>
        </p:nvSpPr>
        <p:spPr>
          <a:xfrm>
            <a:off x="7251003" y="4286046"/>
            <a:ext cx="4180115" cy="275867"/>
          </a:xfrm>
          <a:prstGeom prst="round2SameRect">
            <a:avLst>
              <a:gd fmla="val 16667" name="adj1"/>
              <a:gd fmla="val 0" name="adj2"/>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Malgun Gothic"/>
                <a:ea typeface="Malgun Gothic"/>
                <a:cs typeface="Malgun Gothic"/>
                <a:sym typeface="Malgun Gothic"/>
              </a:rPr>
              <a:t>구역 설정</a:t>
            </a:r>
            <a:endParaRPr b="0" i="0" sz="1400" u="none" cap="none" strike="noStrike">
              <a:solidFill>
                <a:srgbClr val="000000"/>
              </a:solidFill>
              <a:latin typeface="Arial"/>
              <a:ea typeface="Arial"/>
              <a:cs typeface="Arial"/>
              <a:sym typeface="Arial"/>
            </a:endParaRPr>
          </a:p>
        </p:txBody>
      </p:sp>
      <p:sp>
        <p:nvSpPr>
          <p:cNvPr id="395" name="Google Shape;395;p10"/>
          <p:cNvSpPr txBox="1"/>
          <p:nvPr/>
        </p:nvSpPr>
        <p:spPr>
          <a:xfrm>
            <a:off x="7649495" y="5283271"/>
            <a:ext cx="3383130" cy="110795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b="1" i="0" lang="ko-KR" sz="1600" u="none" cap="none" strike="noStrike">
                <a:solidFill>
                  <a:srgbClr val="1B328F"/>
                </a:solidFill>
                <a:latin typeface="Malgun Gothic"/>
                <a:ea typeface="Malgun Gothic"/>
                <a:cs typeface="Malgun Gothic"/>
                <a:sym typeface="Malgun Gothic"/>
              </a:rPr>
              <a:t>기대 효과</a:t>
            </a:r>
            <a:endParaRPr b="1" i="0" sz="1600" u="none" cap="none" strike="noStrike">
              <a:solidFill>
                <a:srgbClr val="1B328F"/>
              </a:solidFill>
              <a:latin typeface="Malgun Gothic"/>
              <a:ea typeface="Malgun Gothic"/>
              <a:cs typeface="Malgun Gothic"/>
              <a:sym typeface="Malgun Gothic"/>
            </a:endParaRPr>
          </a:p>
          <a:p>
            <a:pPr indent="0" lvl="0" marL="0" marR="0" rtl="0" algn="l">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1. 서울 자치구별로 적정 전세가격 확인</a:t>
            </a:r>
            <a:endParaRPr b="1" i="0" sz="1400" u="none" cap="none" strike="noStrike">
              <a:solidFill>
                <a:srgbClr val="1B328F"/>
              </a:solidFill>
              <a:latin typeface="Malgun Gothic"/>
              <a:ea typeface="Malgun Gothic"/>
              <a:cs typeface="Malgun Gothic"/>
              <a:sym typeface="Malgun Gothic"/>
            </a:endParaRPr>
          </a:p>
          <a:p>
            <a:pPr indent="0" lvl="0" marL="0" marR="0" rtl="0" algn="l">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2. 전세사기 의심 매물 추정 가능</a:t>
            </a:r>
            <a:endParaRPr b="0" i="0" sz="1400" u="none" cap="none" strike="noStrike">
              <a:solidFill>
                <a:srgbClr val="000000"/>
              </a:solidFill>
              <a:latin typeface="Arial"/>
              <a:ea typeface="Arial"/>
              <a:cs typeface="Arial"/>
              <a:sym typeface="Arial"/>
            </a:endParaRPr>
          </a:p>
        </p:txBody>
      </p:sp>
      <p:sp>
        <p:nvSpPr>
          <p:cNvPr descr="Untitled" id="396" name="Google Shape;396;p10"/>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descr="Untitled" id="397" name="Google Shape;397;p10"/>
          <p:cNvSpPr/>
          <p:nvPr/>
        </p:nvSpPr>
        <p:spPr>
          <a:xfrm>
            <a:off x="5943600" y="3429000"/>
            <a:ext cx="457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텍스트, 지도, 아틀라스, 스크린샷이(가) 표시된 사진&#10;&#10;자동 생성된 설명" id="398" name="Google Shape;398;p10"/>
          <p:cNvPicPr preferRelativeResize="0"/>
          <p:nvPr/>
        </p:nvPicPr>
        <p:blipFill rotWithShape="1">
          <a:blip r:embed="rId3">
            <a:alphaModFix/>
          </a:blip>
          <a:srcRect b="0" l="11118" r="0" t="13662"/>
          <a:stretch/>
        </p:blipFill>
        <p:spPr>
          <a:xfrm>
            <a:off x="707726" y="2270080"/>
            <a:ext cx="5145955" cy="3752779"/>
          </a:xfrm>
          <a:prstGeom prst="rect">
            <a:avLst/>
          </a:prstGeom>
          <a:noFill/>
          <a:ln>
            <a:noFill/>
          </a:ln>
        </p:spPr>
      </p:pic>
      <p:pic>
        <p:nvPicPr>
          <p:cNvPr descr="어둠, 달, 블랙이(가) 표시된 사진&#10;&#10;자동 생성된 설명" id="399" name="Google Shape;399;p10"/>
          <p:cNvPicPr preferRelativeResize="0"/>
          <p:nvPr/>
        </p:nvPicPr>
        <p:blipFill rotWithShape="1">
          <a:blip r:embed="rId4">
            <a:alphaModFix/>
          </a:blip>
          <a:srcRect b="0" l="0" r="0" t="0"/>
          <a:stretch/>
        </p:blipFill>
        <p:spPr>
          <a:xfrm>
            <a:off x="10689172" y="6529660"/>
            <a:ext cx="1408750" cy="218894"/>
          </a:xfrm>
          <a:prstGeom prst="rect">
            <a:avLst/>
          </a:prstGeom>
          <a:noFill/>
          <a:ln>
            <a:noFill/>
          </a:ln>
        </p:spPr>
      </p:pic>
      <p:sp>
        <p:nvSpPr>
          <p:cNvPr id="400" name="Google Shape;400;p10"/>
          <p:cNvSpPr/>
          <p:nvPr/>
        </p:nvSpPr>
        <p:spPr>
          <a:xfrm>
            <a:off x="7399047" y="2620654"/>
            <a:ext cx="1800000" cy="360000"/>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000"/>
              <a:buFont typeface="Arial"/>
              <a:buNone/>
            </a:pPr>
            <a:r>
              <a:rPr b="1" i="0" lang="ko-KR" sz="1000" u="none" cap="none" strike="noStrike">
                <a:solidFill>
                  <a:srgbClr val="1B328F"/>
                </a:solidFill>
                <a:latin typeface="Malgun Gothic"/>
                <a:ea typeface="Malgun Gothic"/>
                <a:cs typeface="Malgun Gothic"/>
                <a:sym typeface="Malgun Gothic"/>
              </a:rPr>
              <a:t>자치구별 위치 데이터</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406" name="Google Shape;406;p14"/>
          <p:cNvGrpSpPr/>
          <p:nvPr/>
        </p:nvGrpSpPr>
        <p:grpSpPr>
          <a:xfrm>
            <a:off x="10027920" y="-3"/>
            <a:ext cx="2164081" cy="781115"/>
            <a:chOff x="9919316" y="4585314"/>
            <a:chExt cx="2272685" cy="1136343"/>
          </a:xfrm>
        </p:grpSpPr>
        <p:sp>
          <p:nvSpPr>
            <p:cNvPr id="407" name="Google Shape;407;p1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08" name="Google Shape;408;p1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409" name="Google Shape;409;p14"/>
          <p:cNvSpPr txBox="1"/>
          <p:nvPr/>
        </p:nvSpPr>
        <p:spPr>
          <a:xfrm>
            <a:off x="93306" y="867747"/>
            <a:ext cx="30791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graphicFrame>
        <p:nvGraphicFramePr>
          <p:cNvPr id="410" name="Google Shape;410;p14"/>
          <p:cNvGraphicFramePr/>
          <p:nvPr/>
        </p:nvGraphicFramePr>
        <p:xfrm>
          <a:off x="223934" y="1323715"/>
          <a:ext cx="3000000" cy="3000000"/>
        </p:xfrm>
        <a:graphic>
          <a:graphicData uri="http://schemas.openxmlformats.org/drawingml/2006/table">
            <a:tbl>
              <a:tblPr bandRow="1" firstRow="1">
                <a:noFill/>
                <a:tableStyleId>{244B2A3F-C0E9-42BE-BDF4-99333C8A7DFE}</a:tableStyleId>
              </a:tblPr>
              <a:tblGrid>
                <a:gridCol w="2446175"/>
                <a:gridCol w="771200"/>
                <a:gridCol w="771200"/>
                <a:gridCol w="771200"/>
                <a:gridCol w="771200"/>
                <a:gridCol w="771200"/>
                <a:gridCol w="771200"/>
                <a:gridCol w="771200"/>
                <a:gridCol w="771200"/>
                <a:gridCol w="771200"/>
                <a:gridCol w="1180125"/>
                <a:gridCol w="1199200"/>
              </a:tblGrid>
              <a:tr h="472350">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chemeClr val="lt1"/>
                          </a:solidFill>
                        </a:rPr>
                        <a:t>구분</a:t>
                      </a:r>
                      <a:endParaRPr sz="1400" u="none" cap="none" strike="noStrike"/>
                    </a:p>
                  </a:txBody>
                  <a:tcPr marT="45725" marB="45725" marR="91450" marL="91450" anchor="ctr">
                    <a:solidFill>
                      <a:srgbClr val="1B328F"/>
                    </a:solidFill>
                  </a:tcPr>
                </a:tc>
                <a:tc gridSpan="3">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chemeClr val="lt1"/>
                          </a:solidFill>
                        </a:rPr>
                        <a:t>1주차(9/6 ~ 9/10)</a:t>
                      </a:r>
                      <a:endParaRPr b="1" sz="1400" u="none" cap="none" strike="noStrike">
                        <a:solidFill>
                          <a:schemeClr val="lt1"/>
                        </a:solidFill>
                      </a:endParaRPr>
                    </a:p>
                  </a:txBody>
                  <a:tcPr marT="45725" marB="45725" marR="91450" marL="91450" anchor="ctr">
                    <a:solidFill>
                      <a:srgbClr val="1B328F"/>
                    </a:solidFill>
                  </a:tcPr>
                </a:tc>
                <a:tc hMerge="1"/>
                <a:tc hMerge="1"/>
                <a:tc gridSpan="3">
                  <a:txBody>
                    <a:bodyPr/>
                    <a:lstStyle/>
                    <a:p>
                      <a:pPr indent="0" lvl="0" marL="0" marR="0" rtl="0" algn="ctr">
                        <a:lnSpc>
                          <a:spcPct val="100000"/>
                        </a:lnSpc>
                        <a:spcBef>
                          <a:spcPts val="0"/>
                        </a:spcBef>
                        <a:spcAft>
                          <a:spcPts val="0"/>
                        </a:spcAft>
                        <a:buClr>
                          <a:schemeClr val="lt1"/>
                        </a:buClr>
                        <a:buSzPts val="1400"/>
                        <a:buFont typeface="Malgun Gothic"/>
                        <a:buNone/>
                      </a:pPr>
                      <a:r>
                        <a:rPr b="1" lang="ko-KR" sz="1400" u="none" cap="none" strike="noStrike">
                          <a:solidFill>
                            <a:schemeClr val="lt1"/>
                          </a:solidFill>
                        </a:rPr>
                        <a:t>2주차(9/11 ~ 9/17)</a:t>
                      </a:r>
                      <a:endParaRPr b="1" sz="1400" u="none" cap="none" strike="noStrike">
                        <a:solidFill>
                          <a:schemeClr val="lt1"/>
                        </a:solidFill>
                      </a:endParaRPr>
                    </a:p>
                  </a:txBody>
                  <a:tcPr marT="45725" marB="45725" marR="91450" marL="91450" anchor="ctr">
                    <a:solidFill>
                      <a:srgbClr val="1B328F"/>
                    </a:solidFill>
                  </a:tcPr>
                </a:tc>
                <a:tc hMerge="1"/>
                <a:tc hMerge="1"/>
                <a:tc gridSpan="3">
                  <a:txBody>
                    <a:bodyPr/>
                    <a:lstStyle/>
                    <a:p>
                      <a:pPr indent="0" lvl="0" marL="0" marR="0" rtl="0" algn="ctr">
                        <a:lnSpc>
                          <a:spcPct val="100000"/>
                        </a:lnSpc>
                        <a:spcBef>
                          <a:spcPts val="0"/>
                        </a:spcBef>
                        <a:spcAft>
                          <a:spcPts val="0"/>
                        </a:spcAft>
                        <a:buClr>
                          <a:schemeClr val="lt1"/>
                        </a:buClr>
                        <a:buSzPts val="1400"/>
                        <a:buFont typeface="Malgun Gothic"/>
                        <a:buNone/>
                      </a:pPr>
                      <a:r>
                        <a:rPr b="1" lang="ko-KR" sz="1400" u="none" cap="none" strike="noStrike">
                          <a:solidFill>
                            <a:schemeClr val="lt1"/>
                          </a:solidFill>
                        </a:rPr>
                        <a:t>3주차(9/18 ~ 9/24)</a:t>
                      </a:r>
                      <a:endParaRPr b="1" sz="1400" u="none" cap="none" strike="noStrike">
                        <a:solidFill>
                          <a:schemeClr val="lt1"/>
                        </a:solidFill>
                      </a:endParaRPr>
                    </a:p>
                  </a:txBody>
                  <a:tcPr marT="45725" marB="45725" marR="91450" marL="91450" anchor="ctr">
                    <a:solidFill>
                      <a:srgbClr val="1B328F"/>
                    </a:solidFill>
                  </a:tcPr>
                </a:tc>
                <a:tc hMerge="1"/>
                <a:tc hMerge="1"/>
                <a:tc gridSpan="2">
                  <a:txBody>
                    <a:bodyPr/>
                    <a:lstStyle/>
                    <a:p>
                      <a:pPr indent="0" lvl="0" marL="0" marR="0" rtl="0" algn="ctr">
                        <a:lnSpc>
                          <a:spcPct val="100000"/>
                        </a:lnSpc>
                        <a:spcBef>
                          <a:spcPts val="0"/>
                        </a:spcBef>
                        <a:spcAft>
                          <a:spcPts val="0"/>
                        </a:spcAft>
                        <a:buClr>
                          <a:schemeClr val="lt1"/>
                        </a:buClr>
                        <a:buSzPts val="1400"/>
                        <a:buFont typeface="Malgun Gothic"/>
                        <a:buNone/>
                      </a:pPr>
                      <a:r>
                        <a:rPr b="1" lang="ko-KR" sz="1400" u="none" cap="none" strike="noStrike">
                          <a:solidFill>
                            <a:schemeClr val="lt1"/>
                          </a:solidFill>
                        </a:rPr>
                        <a:t>4주차(9/25 ~ 9/26)</a:t>
                      </a:r>
                      <a:endParaRPr b="1" sz="1400" u="none" cap="none" strike="noStrike">
                        <a:solidFill>
                          <a:schemeClr val="lt1"/>
                        </a:solidFill>
                      </a:endParaRPr>
                    </a:p>
                  </a:txBody>
                  <a:tcPr marT="45725" marB="45725" marR="91450" marL="91450" anchor="ctr">
                    <a:solidFill>
                      <a:srgbClr val="1B328F"/>
                    </a:solidFill>
                  </a:tcPr>
                </a:tc>
                <a:tc hMerge="1"/>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분석 기획</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데이터 수집</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논문 자료 수집</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데이터 전처리</a:t>
                      </a:r>
                      <a:endParaRPr b="1"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1300">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탐색적 데이터 분석 </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데이터 시각화</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통계 분석</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모델 생성 및 평가</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7030A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7030A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7030A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7030A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7030A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Streamlit 배포</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solidFill>
                      <a:srgbClr val="FFC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solidFill>
                      <a:srgbClr val="FFC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웹 연동 및 배포</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프로젝트 발표</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3300"/>
                    </a:solidFill>
                  </a:tcPr>
                </a:tc>
              </a:tr>
            </a:tbl>
          </a:graphicData>
        </a:graphic>
      </p:graphicFrame>
      <p:pic>
        <p:nvPicPr>
          <p:cNvPr descr="어둠, 달, 블랙이(가) 표시된 사진&#10;&#10;자동 생성된 설명" id="411" name="Google Shape;411;p14"/>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417" name="Google Shape;417;p32"/>
          <p:cNvGrpSpPr/>
          <p:nvPr/>
        </p:nvGrpSpPr>
        <p:grpSpPr>
          <a:xfrm>
            <a:off x="10027920" y="-3"/>
            <a:ext cx="2164081" cy="781115"/>
            <a:chOff x="9919316" y="4585314"/>
            <a:chExt cx="2272685" cy="1136343"/>
          </a:xfrm>
        </p:grpSpPr>
        <p:sp>
          <p:nvSpPr>
            <p:cNvPr id="418" name="Google Shape;418;p32"/>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19" name="Google Shape;419;p32"/>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grpSp>
        <p:nvGrpSpPr>
          <p:cNvPr id="420" name="Google Shape;420;p32"/>
          <p:cNvGrpSpPr/>
          <p:nvPr/>
        </p:nvGrpSpPr>
        <p:grpSpPr>
          <a:xfrm>
            <a:off x="167953" y="1096342"/>
            <a:ext cx="11784559" cy="5619315"/>
            <a:chOff x="842865" y="1096342"/>
            <a:chExt cx="10506270" cy="4995534"/>
          </a:xfrm>
        </p:grpSpPr>
        <p:sp>
          <p:nvSpPr>
            <p:cNvPr id="421" name="Google Shape;421;p32"/>
            <p:cNvSpPr/>
            <p:nvPr/>
          </p:nvSpPr>
          <p:spPr>
            <a:xfrm rot="-5400000">
              <a:off x="1154975"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422" name="Google Shape;422;p32"/>
            <p:cNvGrpSpPr/>
            <p:nvPr/>
          </p:nvGrpSpPr>
          <p:grpSpPr>
            <a:xfrm>
              <a:off x="1028776" y="2592867"/>
              <a:ext cx="1779034" cy="1632534"/>
              <a:chOff x="2168084" y="3125971"/>
              <a:chExt cx="1323542" cy="1523891"/>
            </a:xfrm>
          </p:grpSpPr>
          <p:sp>
            <p:nvSpPr>
              <p:cNvPr id="423" name="Google Shape;423;p32"/>
              <p:cNvSpPr/>
              <p:nvPr/>
            </p:nvSpPr>
            <p:spPr>
              <a:xfrm rot="-5400000">
                <a:off x="2067909" y="3226145"/>
                <a:ext cx="1523891" cy="1323542"/>
              </a:xfrm>
              <a:prstGeom prst="hexagon">
                <a:avLst>
                  <a:gd fmla="val 27991" name="adj"/>
                  <a:gd fmla="val 115470" name="vf"/>
                </a:avLst>
              </a:prstGeom>
              <a:no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24" name="Google Shape;424;p32"/>
              <p:cNvSpPr/>
              <p:nvPr/>
            </p:nvSpPr>
            <p:spPr>
              <a:xfrm>
                <a:off x="2231547" y="3551452"/>
                <a:ext cx="1196611"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01.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개요</a:t>
                </a:r>
                <a:endParaRPr b="1" i="0" sz="1800" u="none" cap="none" strike="noStrike">
                  <a:solidFill>
                    <a:srgbClr val="1B328F"/>
                  </a:solidFill>
                  <a:latin typeface="Malgun Gothic"/>
                  <a:ea typeface="Malgun Gothic"/>
                  <a:cs typeface="Malgun Gothic"/>
                  <a:sym typeface="Malgun Gothic"/>
                </a:endParaRPr>
              </a:p>
            </p:txBody>
          </p:sp>
        </p:grpSp>
        <p:grpSp>
          <p:nvGrpSpPr>
            <p:cNvPr id="425" name="Google Shape;425;p32"/>
            <p:cNvGrpSpPr/>
            <p:nvPr/>
          </p:nvGrpSpPr>
          <p:grpSpPr>
            <a:xfrm>
              <a:off x="3087347" y="2592868"/>
              <a:ext cx="1831372" cy="1632534"/>
              <a:chOff x="2151012" y="3125971"/>
              <a:chExt cx="1362479" cy="1523891"/>
            </a:xfrm>
          </p:grpSpPr>
          <p:sp>
            <p:nvSpPr>
              <p:cNvPr id="426" name="Google Shape;426;p32"/>
              <p:cNvSpPr/>
              <p:nvPr/>
            </p:nvSpPr>
            <p:spPr>
              <a:xfrm rot="-5400000">
                <a:off x="2067909" y="3226145"/>
                <a:ext cx="1523891" cy="1323542"/>
              </a:xfrm>
              <a:prstGeom prst="hexagon">
                <a:avLst>
                  <a:gd fmla="val 27991" name="adj"/>
                  <a:gd fmla="val 115470" name="vf"/>
                </a:avLst>
              </a:prstGeom>
              <a:solidFill>
                <a:srgbClr val="4472C4"/>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27" name="Google Shape;427;p32"/>
              <p:cNvSpPr/>
              <p:nvPr/>
            </p:nvSpPr>
            <p:spPr>
              <a:xfrm>
                <a:off x="2151012" y="3551451"/>
                <a:ext cx="1362479"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02. 프로젝트</a:t>
                </a:r>
                <a:endParaRPr b="1" i="0" sz="1800" u="none" cap="none" strike="noStrike">
                  <a:solidFill>
                    <a:schemeClr val="lt1"/>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수행 과정</a:t>
                </a:r>
                <a:endParaRPr b="1" i="0" sz="1800" u="none" cap="none" strike="noStrike">
                  <a:solidFill>
                    <a:schemeClr val="lt1"/>
                  </a:solidFill>
                  <a:latin typeface="Malgun Gothic"/>
                  <a:ea typeface="Malgun Gothic"/>
                  <a:cs typeface="Malgun Gothic"/>
                  <a:sym typeface="Malgun Gothic"/>
                </a:endParaRPr>
              </a:p>
            </p:txBody>
          </p:sp>
        </p:grpSp>
        <p:sp>
          <p:nvSpPr>
            <p:cNvPr id="428" name="Google Shape;428;p32"/>
            <p:cNvSpPr/>
            <p:nvPr/>
          </p:nvSpPr>
          <p:spPr>
            <a:xfrm rot="5400000">
              <a:off x="3236494"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29" name="Google Shape;429;p32"/>
            <p:cNvSpPr/>
            <p:nvPr/>
          </p:nvSpPr>
          <p:spPr>
            <a:xfrm rot="-5400000">
              <a:off x="5326279"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30" name="Google Shape;430;p32"/>
            <p:cNvSpPr/>
            <p:nvPr/>
          </p:nvSpPr>
          <p:spPr>
            <a:xfrm rot="-5400000">
              <a:off x="5273333" y="2519617"/>
              <a:ext cx="1632534" cy="1779034"/>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431" name="Google Shape;431;p32"/>
            <p:cNvGrpSpPr/>
            <p:nvPr/>
          </p:nvGrpSpPr>
          <p:grpSpPr>
            <a:xfrm>
              <a:off x="7281596" y="2592867"/>
              <a:ext cx="1779034" cy="1632534"/>
              <a:chOff x="2168084" y="3125971"/>
              <a:chExt cx="1323542" cy="1523891"/>
            </a:xfrm>
          </p:grpSpPr>
          <p:sp>
            <p:nvSpPr>
              <p:cNvPr id="432" name="Google Shape;432;p32"/>
              <p:cNvSpPr/>
              <p:nvPr/>
            </p:nvSpPr>
            <p:spPr>
              <a:xfrm rot="-5400000">
                <a:off x="2067909" y="3226145"/>
                <a:ext cx="1523891" cy="1323542"/>
              </a:xfrm>
              <a:prstGeom prst="hexagon">
                <a:avLst>
                  <a:gd fmla="val 27991" name="adj"/>
                  <a:gd fmla="val 115470" name="vf"/>
                </a:avLst>
              </a:prstGeom>
              <a:no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33" name="Google Shape;433;p32"/>
              <p:cNvSpPr/>
              <p:nvPr/>
            </p:nvSpPr>
            <p:spPr>
              <a:xfrm>
                <a:off x="2231548" y="3703252"/>
                <a:ext cx="1196611" cy="37698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04. 최종 결론</a:t>
                </a:r>
                <a:endParaRPr b="1" i="0" sz="1800" u="none" cap="none" strike="noStrike">
                  <a:solidFill>
                    <a:srgbClr val="1B328F"/>
                  </a:solidFill>
                  <a:latin typeface="Malgun Gothic"/>
                  <a:ea typeface="Malgun Gothic"/>
                  <a:cs typeface="Malgun Gothic"/>
                  <a:sym typeface="Malgun Gothic"/>
                </a:endParaRPr>
              </a:p>
            </p:txBody>
          </p:sp>
        </p:grpSp>
        <p:sp>
          <p:nvSpPr>
            <p:cNvPr id="434" name="Google Shape;434;p32"/>
            <p:cNvSpPr/>
            <p:nvPr/>
          </p:nvSpPr>
          <p:spPr>
            <a:xfrm rot="5400000">
              <a:off x="7407799"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35" name="Google Shape;435;p32"/>
            <p:cNvSpPr/>
            <p:nvPr/>
          </p:nvSpPr>
          <p:spPr>
            <a:xfrm rot="-5400000">
              <a:off x="9510387"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36" name="Google Shape;436;p32"/>
            <p:cNvSpPr/>
            <p:nvPr/>
          </p:nvSpPr>
          <p:spPr>
            <a:xfrm rot="-5400000">
              <a:off x="9457437" y="2519618"/>
              <a:ext cx="1632534" cy="1779033"/>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37" name="Google Shape;437;p32"/>
            <p:cNvSpPr/>
            <p:nvPr/>
          </p:nvSpPr>
          <p:spPr>
            <a:xfrm>
              <a:off x="877530" y="4530932"/>
              <a:ext cx="2081520" cy="10670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조직(구성원 및 역할)</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주제 선정 배경</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수행 방향</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sp>
          <p:nvSpPr>
            <p:cNvPr id="438" name="Google Shape;438;p32"/>
            <p:cNvSpPr/>
            <p:nvPr/>
          </p:nvSpPr>
          <p:spPr>
            <a:xfrm rot="5400000">
              <a:off x="3777849"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439" name="Google Shape;439;p32"/>
            <p:cNvSpPr/>
            <p:nvPr/>
          </p:nvSpPr>
          <p:spPr>
            <a:xfrm rot="5400000">
              <a:off x="7941843"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440" name="Google Shape;440;p32"/>
            <p:cNvSpPr/>
            <p:nvPr/>
          </p:nvSpPr>
          <p:spPr>
            <a:xfrm>
              <a:off x="4804019" y="1096342"/>
              <a:ext cx="2564632" cy="578498"/>
            </a:xfrm>
            <a:prstGeom prst="roundRect">
              <a:avLst>
                <a:gd fmla="val 50000" name="adj"/>
              </a:avLst>
            </a:prstGeom>
            <a:solidFill>
              <a:srgbClr val="1B328F"/>
            </a:solidFill>
            <a:ln cap="flat" cmpd="sng" w="9525">
              <a:solidFill>
                <a:srgbClr val="2574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FFFFFF"/>
                  </a:solidFill>
                  <a:latin typeface="Malgun Gothic"/>
                  <a:ea typeface="Malgun Gothic"/>
                  <a:cs typeface="Malgun Gothic"/>
                  <a:sym typeface="Malgun Gothic"/>
                </a:rPr>
                <a:t>INDEX</a:t>
              </a:r>
              <a:endParaRPr b="1" i="0" sz="2400" u="none" cap="none" strike="noStrike">
                <a:solidFill>
                  <a:srgbClr val="FFFFFF"/>
                </a:solidFill>
                <a:latin typeface="Malgun Gothic"/>
                <a:ea typeface="Malgun Gothic"/>
                <a:cs typeface="Malgun Gothic"/>
                <a:sym typeface="Malgun Gothic"/>
              </a:endParaRPr>
            </a:p>
          </p:txBody>
        </p:sp>
        <p:cxnSp>
          <p:nvCxnSpPr>
            <p:cNvPr id="441" name="Google Shape;441;p32"/>
            <p:cNvCxnSpPr/>
            <p:nvPr/>
          </p:nvCxnSpPr>
          <p:spPr>
            <a:xfrm>
              <a:off x="6082285" y="1606665"/>
              <a:ext cx="0" cy="385666"/>
            </a:xfrm>
            <a:prstGeom prst="straightConnector1">
              <a:avLst/>
            </a:prstGeom>
            <a:noFill/>
            <a:ln cap="flat" cmpd="sng" w="9525">
              <a:solidFill>
                <a:srgbClr val="214867"/>
              </a:solidFill>
              <a:prstDash val="solid"/>
              <a:miter lim="800000"/>
              <a:headEnd len="sm" w="sm" type="none"/>
              <a:tailEnd len="sm" w="sm" type="none"/>
            </a:ln>
          </p:spPr>
        </p:cxnSp>
        <p:sp>
          <p:nvSpPr>
            <p:cNvPr id="442" name="Google Shape;442;p32"/>
            <p:cNvSpPr/>
            <p:nvPr/>
          </p:nvSpPr>
          <p:spPr>
            <a:xfrm>
              <a:off x="5176832" y="3020521"/>
              <a:ext cx="1831372"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03.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결과</a:t>
              </a:r>
              <a:endParaRPr b="0" i="0" sz="1400" u="none" cap="none" strike="noStrike">
                <a:solidFill>
                  <a:srgbClr val="000000"/>
                </a:solidFill>
                <a:latin typeface="Arial"/>
                <a:ea typeface="Arial"/>
                <a:cs typeface="Arial"/>
                <a:sym typeface="Arial"/>
              </a:endParaRPr>
            </a:p>
          </p:txBody>
        </p:sp>
        <p:sp>
          <p:nvSpPr>
            <p:cNvPr id="443" name="Google Shape;443;p32"/>
            <p:cNvSpPr/>
            <p:nvPr/>
          </p:nvSpPr>
          <p:spPr>
            <a:xfrm>
              <a:off x="3057317" y="4532327"/>
              <a:ext cx="1884989" cy="155954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데이터 수집</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데이터 전처리</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rPr b="1" i="0" lang="ko-KR" sz="1200" u="none" cap="none" strike="noStrike">
                  <a:solidFill>
                    <a:srgbClr val="1B328F"/>
                  </a:solidFill>
                  <a:latin typeface="Malgun Gothic"/>
                  <a:ea typeface="Malgun Gothic"/>
                  <a:cs typeface="Malgun Gothic"/>
                  <a:sym typeface="Malgun Gothic"/>
                </a:rPr>
                <a:t>EDA</a:t>
              </a:r>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통계 분석</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변수 설정</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분석 모델 설정</a:t>
              </a:r>
              <a:endParaRPr b="1" i="0" sz="1200" u="none" cap="none" strike="noStrike">
                <a:solidFill>
                  <a:srgbClr val="1B328F"/>
                </a:solidFill>
                <a:latin typeface="Malgun Gothic"/>
                <a:ea typeface="Malgun Gothic"/>
                <a:cs typeface="Malgun Gothic"/>
                <a:sym typeface="Malgun Gothic"/>
              </a:endParaRPr>
            </a:p>
          </p:txBody>
        </p:sp>
        <p:sp>
          <p:nvSpPr>
            <p:cNvPr id="444" name="Google Shape;444;p32"/>
            <p:cNvSpPr/>
            <p:nvPr/>
          </p:nvSpPr>
          <p:spPr>
            <a:xfrm>
              <a:off x="5075241" y="4532327"/>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성능 평가</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서울 자치구별 전세가격 예측 Web 구축 &amp; 배포</a:t>
              </a:r>
              <a:endParaRPr b="0" i="0" sz="1400" u="none" cap="none" strike="noStrike">
                <a:solidFill>
                  <a:srgbClr val="000000"/>
                </a:solidFill>
                <a:latin typeface="Arial"/>
                <a:ea typeface="Arial"/>
                <a:cs typeface="Arial"/>
                <a:sym typeface="Arial"/>
              </a:endParaRPr>
            </a:p>
          </p:txBody>
        </p:sp>
        <p:sp>
          <p:nvSpPr>
            <p:cNvPr id="445" name="Google Shape;445;p32"/>
            <p:cNvSpPr/>
            <p:nvPr/>
          </p:nvSpPr>
          <p:spPr>
            <a:xfrm>
              <a:off x="7334612" y="4538316"/>
              <a:ext cx="1672999" cy="574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기대 효과</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한계점</a:t>
              </a:r>
              <a:endParaRPr b="0" i="0" sz="1200" u="none" cap="none" strike="noStrike">
                <a:solidFill>
                  <a:srgbClr val="1B328F"/>
                </a:solidFill>
                <a:latin typeface="Malgun Gothic"/>
                <a:ea typeface="Malgun Gothic"/>
                <a:cs typeface="Malgun Gothic"/>
                <a:sym typeface="Malgun Gothic"/>
              </a:endParaRPr>
            </a:p>
          </p:txBody>
        </p:sp>
        <p:sp>
          <p:nvSpPr>
            <p:cNvPr id="446" name="Google Shape;446;p32"/>
            <p:cNvSpPr/>
            <p:nvPr/>
          </p:nvSpPr>
          <p:spPr>
            <a:xfrm>
              <a:off x="9232943" y="4538316"/>
              <a:ext cx="2081520" cy="107529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정의서</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참고문헌</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출처</a:t>
              </a:r>
              <a:endParaRPr b="0" i="0" sz="1400" u="none" cap="none" strike="noStrike">
                <a:solidFill>
                  <a:srgbClr val="000000"/>
                </a:solidFill>
                <a:latin typeface="Arial"/>
                <a:ea typeface="Arial"/>
                <a:cs typeface="Arial"/>
                <a:sym typeface="Arial"/>
              </a:endParaRPr>
            </a:p>
          </p:txBody>
        </p:sp>
      </p:grpSp>
      <p:pic>
        <p:nvPicPr>
          <p:cNvPr descr="어둠, 달, 블랙이(가) 표시된 사진&#10;&#10;자동 생성된 설명" id="447" name="Google Shape;447;p32"/>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448" name="Google Shape;448;p32"/>
          <p:cNvSpPr/>
          <p:nvPr/>
        </p:nvSpPr>
        <p:spPr>
          <a:xfrm>
            <a:off x="9846865" y="3473450"/>
            <a:ext cx="180411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05. Document</a:t>
            </a:r>
            <a:endParaRPr b="1" i="0" sz="1800" u="none" cap="none" strike="noStrike">
              <a:solidFill>
                <a:srgbClr val="1B328F"/>
              </a:solidFill>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33"/>
          <p:cNvGrpSpPr/>
          <p:nvPr/>
        </p:nvGrpSpPr>
        <p:grpSpPr>
          <a:xfrm>
            <a:off x="5263341" y="2038449"/>
            <a:ext cx="5846619" cy="3603534"/>
            <a:chOff x="5263341" y="1918931"/>
            <a:chExt cx="5846619" cy="3603534"/>
          </a:xfrm>
        </p:grpSpPr>
        <p:sp>
          <p:nvSpPr>
            <p:cNvPr id="454" name="Google Shape;454;p33"/>
            <p:cNvSpPr/>
            <p:nvPr/>
          </p:nvSpPr>
          <p:spPr>
            <a:xfrm>
              <a:off x="5263341" y="1956476"/>
              <a:ext cx="5846619" cy="3565989"/>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455" name="Google Shape;455;p33"/>
            <p:cNvSpPr/>
            <p:nvPr/>
          </p:nvSpPr>
          <p:spPr>
            <a:xfrm>
              <a:off x="5263341" y="1918931"/>
              <a:ext cx="5846619" cy="576103"/>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100" u="none" cap="none" strike="noStrike">
                <a:solidFill>
                  <a:schemeClr val="lt1"/>
                </a:solidFill>
                <a:latin typeface="Noto Sans KR"/>
                <a:ea typeface="Noto Sans KR"/>
                <a:cs typeface="Noto Sans KR"/>
                <a:sym typeface="Noto Sans KR"/>
              </a:endParaRPr>
            </a:p>
            <a:p>
              <a:pPr indent="0" lvl="0" marL="0" marR="0" rtl="0" algn="l">
                <a:lnSpc>
                  <a:spcPct val="100000"/>
                </a:lnSpc>
                <a:spcBef>
                  <a:spcPts val="0"/>
                </a:spcBef>
                <a:spcAft>
                  <a:spcPts val="0"/>
                </a:spcAft>
                <a:buNone/>
              </a:pPr>
              <a:r>
                <a:rPr b="1" i="0" lang="ko-KR" sz="1100" u="none" cap="none" strike="noStrike">
                  <a:solidFill>
                    <a:schemeClr val="lt1"/>
                  </a:solidFill>
                  <a:latin typeface="Noto Sans KR"/>
                  <a:ea typeface="Noto Sans KR"/>
                  <a:cs typeface="Noto Sans KR"/>
                  <a:sym typeface="Noto Sans KR"/>
                </a:rPr>
                <a:t>주택시장 경기변동과 주거특성들의 아파트가격에 대한 영향력 변화 </a:t>
              </a:r>
              <a:endParaRPr b="1" i="0" sz="1100" u="none" cap="none" strike="noStrike">
                <a:solidFill>
                  <a:schemeClr val="lt1"/>
                </a:solidFill>
                <a:latin typeface="Noto Sans KR"/>
                <a:ea typeface="Noto Sans KR"/>
                <a:cs typeface="Noto Sans KR"/>
                <a:sym typeface="Noto Sans KR"/>
              </a:endParaRPr>
            </a:p>
            <a:p>
              <a:pPr indent="0" lvl="0" marL="0" marR="0" rtl="0" algn="l">
                <a:lnSpc>
                  <a:spcPct val="100000"/>
                </a:lnSpc>
                <a:spcBef>
                  <a:spcPts val="0"/>
                </a:spcBef>
                <a:spcAft>
                  <a:spcPts val="0"/>
                </a:spcAft>
                <a:buNone/>
              </a:pPr>
              <a:r>
                <a:rPr b="1" i="0" lang="ko-KR" sz="1100" u="none" cap="none" strike="noStrike">
                  <a:solidFill>
                    <a:schemeClr val="lt1"/>
                  </a:solidFill>
                  <a:latin typeface="Noto Sans KR"/>
                  <a:ea typeface="Noto Sans KR"/>
                  <a:cs typeface="Noto Sans KR"/>
                  <a:sym typeface="Noto Sans KR"/>
                </a:rPr>
                <a:t>- 용인 동백택지개발지구를 사례 -. </a:t>
              </a:r>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chemeClr val="lt1"/>
                </a:solidFill>
                <a:latin typeface="Arial"/>
                <a:ea typeface="Arial"/>
                <a:cs typeface="Arial"/>
                <a:sym typeface="Arial"/>
              </a:endParaRPr>
            </a:p>
          </p:txBody>
        </p:sp>
      </p:grpSp>
      <p:grpSp>
        <p:nvGrpSpPr>
          <p:cNvPr id="456" name="Google Shape;456;p33"/>
          <p:cNvGrpSpPr/>
          <p:nvPr/>
        </p:nvGrpSpPr>
        <p:grpSpPr>
          <a:xfrm>
            <a:off x="414192" y="2038449"/>
            <a:ext cx="3899190" cy="3603534"/>
            <a:chOff x="414192" y="1870494"/>
            <a:chExt cx="3899190" cy="3603534"/>
          </a:xfrm>
        </p:grpSpPr>
        <p:sp>
          <p:nvSpPr>
            <p:cNvPr id="457" name="Google Shape;457;p33"/>
            <p:cNvSpPr/>
            <p:nvPr/>
          </p:nvSpPr>
          <p:spPr>
            <a:xfrm>
              <a:off x="414192" y="1908039"/>
              <a:ext cx="3899190" cy="3565989"/>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458" name="Google Shape;458;p33"/>
            <p:cNvSpPr/>
            <p:nvPr/>
          </p:nvSpPr>
          <p:spPr>
            <a:xfrm>
              <a:off x="414192" y="1870494"/>
              <a:ext cx="3899190" cy="576103"/>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100" u="none" cap="none" strike="noStrike">
                <a:solidFill>
                  <a:schemeClr val="lt1"/>
                </a:solidFill>
                <a:latin typeface="Noto Sans KR"/>
                <a:ea typeface="Noto Sans KR"/>
                <a:cs typeface="Noto Sans KR"/>
                <a:sym typeface="Noto Sans KR"/>
              </a:endParaRPr>
            </a:p>
            <a:p>
              <a:pPr indent="0" lvl="0" marL="0" marR="0" rtl="0" algn="l">
                <a:lnSpc>
                  <a:spcPct val="150000"/>
                </a:lnSpc>
                <a:spcBef>
                  <a:spcPts val="0"/>
                </a:spcBef>
                <a:spcAft>
                  <a:spcPts val="0"/>
                </a:spcAft>
                <a:buNone/>
              </a:pPr>
              <a:r>
                <a:rPr b="1" i="0" lang="ko-KR" sz="1100" u="none" cap="none" strike="noStrike">
                  <a:solidFill>
                    <a:schemeClr val="lt1"/>
                  </a:solidFill>
                  <a:latin typeface="Noto Sans KR"/>
                  <a:ea typeface="Noto Sans KR"/>
                  <a:cs typeface="Noto Sans KR"/>
                  <a:sym typeface="Noto Sans KR"/>
                </a:rPr>
                <a:t>지역주택가격 변동의 장단기 결정요인에 관한 실증분석. </a:t>
              </a:r>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chemeClr val="lt1"/>
                </a:solidFill>
                <a:latin typeface="Arial"/>
                <a:ea typeface="Arial"/>
                <a:cs typeface="Arial"/>
                <a:sym typeface="Arial"/>
              </a:endParaRPr>
            </a:p>
          </p:txBody>
        </p:sp>
      </p:grpSp>
      <p:sp>
        <p:nvSpPr>
          <p:cNvPr id="459" name="Google Shape;459;p33"/>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460" name="Google Shape;460;p33"/>
          <p:cNvGrpSpPr/>
          <p:nvPr/>
        </p:nvGrpSpPr>
        <p:grpSpPr>
          <a:xfrm>
            <a:off x="10027920" y="-3"/>
            <a:ext cx="2164081" cy="781115"/>
            <a:chOff x="9919316" y="4585314"/>
            <a:chExt cx="2272685" cy="1136343"/>
          </a:xfrm>
        </p:grpSpPr>
        <p:sp>
          <p:nvSpPr>
            <p:cNvPr id="461" name="Google Shape;461;p33"/>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62" name="Google Shape;462;p33"/>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463" name="Google Shape;463;p33"/>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수집</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464" name="Google Shape;464;p33"/>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465" name="Google Shape;465;p33"/>
          <p:cNvSpPr txBox="1"/>
          <p:nvPr/>
        </p:nvSpPr>
        <p:spPr>
          <a:xfrm>
            <a:off x="93305" y="1235366"/>
            <a:ext cx="13184156" cy="69705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ko-KR" sz="1400" u="none" cap="none" strike="noStrike">
                <a:solidFill>
                  <a:srgbClr val="000000"/>
                </a:solidFill>
                <a:latin typeface="Arial"/>
                <a:ea typeface="Arial"/>
                <a:cs typeface="Arial"/>
                <a:sym typeface="Arial"/>
              </a:rPr>
              <a:t>기존 연구를 참고하여 경제 지표와 주거 특성이 주택 전세가격에 영향을 준다는 것을 파악</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b="0" i="0" lang="ko-KR" sz="1400" u="none" cap="none" strike="noStrike">
                <a:solidFill>
                  <a:srgbClr val="000000"/>
                </a:solidFill>
                <a:latin typeface="Arial"/>
                <a:ea typeface="Arial"/>
                <a:cs typeface="Arial"/>
                <a:sym typeface="Arial"/>
              </a:rPr>
              <a:t>따라서 기준 금리, 실업률, 전세수급동향, 주택 매매가격지수, 경기종합지수, 지하철역 위치, 학교(초, 중, 고등학교) 위치, 대학 위치 변수 채택</a:t>
            </a:r>
            <a:endParaRPr/>
          </a:p>
        </p:txBody>
      </p:sp>
      <p:pic>
        <p:nvPicPr>
          <p:cNvPr descr="텍스트, 스크린샷, 폰트, 번호이(가) 표시된 사진&#10;&#10;자동 생성된 설명" id="466" name="Google Shape;466;p33"/>
          <p:cNvPicPr preferRelativeResize="0"/>
          <p:nvPr/>
        </p:nvPicPr>
        <p:blipFill rotWithShape="1">
          <a:blip r:embed="rId4">
            <a:alphaModFix/>
          </a:blip>
          <a:srcRect b="0" l="0" r="0" t="0"/>
          <a:stretch/>
        </p:blipFill>
        <p:spPr>
          <a:xfrm>
            <a:off x="715384" y="2707313"/>
            <a:ext cx="3181664" cy="2639066"/>
          </a:xfrm>
          <a:prstGeom prst="rect">
            <a:avLst/>
          </a:prstGeom>
          <a:noFill/>
          <a:ln>
            <a:noFill/>
          </a:ln>
        </p:spPr>
      </p:pic>
      <p:pic>
        <p:nvPicPr>
          <p:cNvPr descr="텍스트, 스크린샷, 번호, 폰트이(가) 표시된 사진&#10;&#10;자동 생성된 설명" id="467" name="Google Shape;467;p33"/>
          <p:cNvPicPr preferRelativeResize="0"/>
          <p:nvPr/>
        </p:nvPicPr>
        <p:blipFill rotWithShape="1">
          <a:blip r:embed="rId5">
            <a:alphaModFix/>
          </a:blip>
          <a:srcRect b="0" l="0" r="0" t="0"/>
          <a:stretch/>
        </p:blipFill>
        <p:spPr>
          <a:xfrm>
            <a:off x="5412507" y="2707313"/>
            <a:ext cx="5484770" cy="2541628"/>
          </a:xfrm>
          <a:prstGeom prst="rect">
            <a:avLst/>
          </a:prstGeom>
          <a:noFill/>
          <a:ln>
            <a:noFill/>
          </a:ln>
        </p:spPr>
      </p:pic>
      <p:sp>
        <p:nvSpPr>
          <p:cNvPr id="468" name="Google Shape;468;p33"/>
          <p:cNvSpPr txBox="1"/>
          <p:nvPr/>
        </p:nvSpPr>
        <p:spPr>
          <a:xfrm>
            <a:off x="753458" y="5921937"/>
            <a:ext cx="89631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이외에도 주택 전세가격에 미치는 다른 요인들을 확인하기 위해 범죄율(치안), 인구수 변수를 채택</a:t>
            </a:r>
            <a:endParaRPr/>
          </a:p>
        </p:txBody>
      </p:sp>
      <p:sp>
        <p:nvSpPr>
          <p:cNvPr id="469" name="Google Shape;469;p33"/>
          <p:cNvSpPr/>
          <p:nvPr/>
        </p:nvSpPr>
        <p:spPr>
          <a:xfrm>
            <a:off x="102006" y="5837805"/>
            <a:ext cx="651452" cy="435560"/>
          </a:xfrm>
          <a:prstGeom prst="homePlate">
            <a:avLst>
              <a:gd fmla="val 50000"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475" name="Google Shape;475;p34"/>
          <p:cNvGrpSpPr/>
          <p:nvPr/>
        </p:nvGrpSpPr>
        <p:grpSpPr>
          <a:xfrm>
            <a:off x="10027920" y="-3"/>
            <a:ext cx="2164081" cy="781115"/>
            <a:chOff x="9919316" y="4585314"/>
            <a:chExt cx="2272685" cy="1136343"/>
          </a:xfrm>
        </p:grpSpPr>
        <p:sp>
          <p:nvSpPr>
            <p:cNvPr id="476" name="Google Shape;476;p3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77" name="Google Shape;477;p3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478" name="Google Shape;478;p34"/>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479" name="Google Shape;479;p34"/>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480" name="Google Shape;480;p34"/>
          <p:cNvSpPr/>
          <p:nvPr/>
        </p:nvSpPr>
        <p:spPr>
          <a:xfrm>
            <a:off x="4106968" y="1443981"/>
            <a:ext cx="3812220"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불필요한 행(단독다가구, 월세), 열 삭제</a:t>
            </a:r>
            <a:endParaRPr/>
          </a:p>
        </p:txBody>
      </p:sp>
      <p:sp>
        <p:nvSpPr>
          <p:cNvPr id="481" name="Google Shape;481;p34"/>
          <p:cNvSpPr/>
          <p:nvPr/>
        </p:nvSpPr>
        <p:spPr>
          <a:xfrm>
            <a:off x="312699" y="2423665"/>
            <a:ext cx="1543665"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위치 데이터</a:t>
            </a:r>
            <a:endParaRPr/>
          </a:p>
        </p:txBody>
      </p:sp>
      <p:sp>
        <p:nvSpPr>
          <p:cNvPr id="482" name="Google Shape;482;p34"/>
          <p:cNvSpPr/>
          <p:nvPr/>
        </p:nvSpPr>
        <p:spPr>
          <a:xfrm>
            <a:off x="312700" y="1447431"/>
            <a:ext cx="1543665"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부동산 데이터</a:t>
            </a:r>
            <a:endParaRPr/>
          </a:p>
        </p:txBody>
      </p:sp>
      <p:sp>
        <p:nvSpPr>
          <p:cNvPr id="483" name="Google Shape;483;p34"/>
          <p:cNvSpPr/>
          <p:nvPr/>
        </p:nvSpPr>
        <p:spPr>
          <a:xfrm>
            <a:off x="312699" y="3399899"/>
            <a:ext cx="1543665"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범죄율 </a:t>
            </a:r>
            <a:endParaRPr/>
          </a:p>
        </p:txBody>
      </p:sp>
      <p:sp>
        <p:nvSpPr>
          <p:cNvPr id="484" name="Google Shape;484;p34"/>
          <p:cNvSpPr/>
          <p:nvPr/>
        </p:nvSpPr>
        <p:spPr>
          <a:xfrm>
            <a:off x="312699" y="4376133"/>
            <a:ext cx="1543665"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경제 데이터</a:t>
            </a:r>
            <a:endParaRPr/>
          </a:p>
        </p:txBody>
      </p:sp>
      <p:sp>
        <p:nvSpPr>
          <p:cNvPr id="485" name="Google Shape;485;p34"/>
          <p:cNvSpPr/>
          <p:nvPr/>
        </p:nvSpPr>
        <p:spPr>
          <a:xfrm>
            <a:off x="312700" y="5352368"/>
            <a:ext cx="1543665"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인구 데이터</a:t>
            </a:r>
            <a:endParaRPr/>
          </a:p>
        </p:txBody>
      </p:sp>
      <p:sp>
        <p:nvSpPr>
          <p:cNvPr id="486" name="Google Shape;486;p34"/>
          <p:cNvSpPr/>
          <p:nvPr/>
        </p:nvSpPr>
        <p:spPr>
          <a:xfrm>
            <a:off x="4106967" y="2423665"/>
            <a:ext cx="3812219"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결측치 제거 및 처리</a:t>
            </a:r>
            <a:endParaRPr/>
          </a:p>
        </p:txBody>
      </p:sp>
      <p:sp>
        <p:nvSpPr>
          <p:cNvPr id="487" name="Google Shape;487;p34"/>
          <p:cNvSpPr/>
          <p:nvPr/>
        </p:nvSpPr>
        <p:spPr>
          <a:xfrm>
            <a:off x="4106967" y="3399899"/>
            <a:ext cx="3812219"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파생변수 생성(건물연수, 평당 전세가 …)</a:t>
            </a:r>
            <a:endParaRPr b="0" i="0" sz="1400" u="none" cap="none" strike="noStrike">
              <a:solidFill>
                <a:schemeClr val="lt1"/>
              </a:solidFill>
              <a:latin typeface="Arial"/>
              <a:ea typeface="Arial"/>
              <a:cs typeface="Arial"/>
              <a:sym typeface="Arial"/>
            </a:endParaRPr>
          </a:p>
        </p:txBody>
      </p:sp>
      <p:sp>
        <p:nvSpPr>
          <p:cNvPr id="488" name="Google Shape;488;p34"/>
          <p:cNvSpPr/>
          <p:nvPr/>
        </p:nvSpPr>
        <p:spPr>
          <a:xfrm>
            <a:off x="4105027" y="5352368"/>
            <a:ext cx="3812219"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전세 데이터에 나머지 데이터 병합</a:t>
            </a:r>
            <a:endParaRPr/>
          </a:p>
        </p:txBody>
      </p:sp>
      <p:sp>
        <p:nvSpPr>
          <p:cNvPr id="489" name="Google Shape;489;p34"/>
          <p:cNvSpPr/>
          <p:nvPr/>
        </p:nvSpPr>
        <p:spPr>
          <a:xfrm>
            <a:off x="4105027" y="4376133"/>
            <a:ext cx="3812219"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주소데이터 이용 위도, 경도 추출</a:t>
            </a:r>
            <a:endParaRPr b="0" i="0" sz="1400" u="none" cap="none" strike="noStrike">
              <a:solidFill>
                <a:schemeClr val="lt1"/>
              </a:solidFill>
              <a:latin typeface="Arial"/>
              <a:ea typeface="Arial"/>
              <a:cs typeface="Arial"/>
              <a:sym typeface="Arial"/>
            </a:endParaRPr>
          </a:p>
        </p:txBody>
      </p:sp>
      <p:sp>
        <p:nvSpPr>
          <p:cNvPr id="490" name="Google Shape;490;p34"/>
          <p:cNvSpPr/>
          <p:nvPr/>
        </p:nvSpPr>
        <p:spPr>
          <a:xfrm>
            <a:off x="2448695" y="3377876"/>
            <a:ext cx="1065940" cy="781115"/>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1" name="Google Shape;491;p34"/>
          <p:cNvSpPr/>
          <p:nvPr/>
        </p:nvSpPr>
        <p:spPr>
          <a:xfrm>
            <a:off x="10169790" y="3293541"/>
            <a:ext cx="1725421" cy="948795"/>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0" i="0" lang="ko-KR" sz="1400" u="none" cap="none" strike="noStrike">
                <a:solidFill>
                  <a:schemeClr val="lt1"/>
                </a:solidFill>
                <a:latin typeface="Arial"/>
                <a:ea typeface="Arial"/>
                <a:cs typeface="Arial"/>
                <a:sym typeface="Arial"/>
              </a:rPr>
              <a:t>최종 전처리 된 데이터 산출</a:t>
            </a:r>
            <a:endParaRPr/>
          </a:p>
        </p:txBody>
      </p:sp>
      <p:sp>
        <p:nvSpPr>
          <p:cNvPr id="492" name="Google Shape;492;p34"/>
          <p:cNvSpPr/>
          <p:nvPr/>
        </p:nvSpPr>
        <p:spPr>
          <a:xfrm>
            <a:off x="8511518" y="3377382"/>
            <a:ext cx="1065940" cy="781115"/>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498" name="Google Shape;498;p35"/>
          <p:cNvGrpSpPr/>
          <p:nvPr/>
        </p:nvGrpSpPr>
        <p:grpSpPr>
          <a:xfrm>
            <a:off x="10027920" y="-3"/>
            <a:ext cx="2164081" cy="781115"/>
            <a:chOff x="9919316" y="4585314"/>
            <a:chExt cx="2272685" cy="1136343"/>
          </a:xfrm>
        </p:grpSpPr>
        <p:sp>
          <p:nvSpPr>
            <p:cNvPr id="499" name="Google Shape;499;p3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00" name="Google Shape;500;p3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501" name="Google Shape;501;p35"/>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502" name="Google Shape;502;p35"/>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503" name="Google Shape;503;p35"/>
          <p:cNvGraphicFramePr/>
          <p:nvPr/>
        </p:nvGraphicFramePr>
        <p:xfrm>
          <a:off x="313363" y="4615541"/>
          <a:ext cx="3000000" cy="3000000"/>
        </p:xfrm>
        <a:graphic>
          <a:graphicData uri="http://schemas.openxmlformats.org/drawingml/2006/table">
            <a:tbl>
              <a:tblPr bandRow="1" firstRow="1">
                <a:noFill/>
                <a:tableStyleId>{2B1135B3-D149-4B6D-9136-FE116253C429}</a:tableStyleId>
              </a:tblPr>
              <a:tblGrid>
                <a:gridCol w="5782625"/>
                <a:gridCol w="5782625"/>
              </a:tblGrid>
              <a:tr h="299375">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불필요한 열 삭제</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불필요한 행 삭제</a:t>
                      </a:r>
                      <a:endParaRPr/>
                    </a:p>
                  </a:txBody>
                  <a:tcPr marT="45725" marB="45725" marR="91450" marL="91450">
                    <a:lnL cap="flat" cmpd="sng" w="12700">
                      <a:solidFill>
                        <a:srgbClr val="1B328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519000">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전세 가격 예측에 불필요한 열 삭제</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‘계약기간, 신규계약구분, 갱신청구권사용, 종전보증금, 종전임대료‘ 컬럼 삭제</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‘건물용도 = 단독다가구’인 행 삭제 (본번, 부번이 없어 위도, 경도 매칭이 불가)</a:t>
                      </a:r>
                      <a:endParaRPr/>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‘전월세구분 = 월세’인 행 삭제 (전세 가격 예측 프로젝트임으로)</a:t>
                      </a:r>
                      <a:endParaRPr sz="1200" u="none" cap="none" strike="noStrike"/>
                    </a:p>
                  </a:txBody>
                  <a:tcPr marT="45725" marB="45725" marR="91450" marL="91450">
                    <a:lnL cap="flat" cmpd="sng" w="12700">
                      <a:solidFill>
                        <a:srgbClr val="1B328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04" name="Google Shape;504;p35"/>
          <p:cNvSpPr/>
          <p:nvPr/>
        </p:nvSpPr>
        <p:spPr>
          <a:xfrm>
            <a:off x="87090" y="1309984"/>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5" name="Google Shape;505;p35"/>
          <p:cNvSpPr txBox="1"/>
          <p:nvPr/>
        </p:nvSpPr>
        <p:spPr>
          <a:xfrm>
            <a:off x="2424598" y="1339553"/>
            <a:ext cx="8498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Before</a:t>
            </a:r>
            <a:endParaRPr b="1" i="0" sz="1400" u="none" cap="none" strike="noStrike">
              <a:solidFill>
                <a:srgbClr val="1B328F"/>
              </a:solidFill>
              <a:latin typeface="Arial"/>
              <a:ea typeface="Arial"/>
              <a:cs typeface="Arial"/>
              <a:sym typeface="Arial"/>
            </a:endParaRPr>
          </a:p>
        </p:txBody>
      </p:sp>
      <p:sp>
        <p:nvSpPr>
          <p:cNvPr id="506" name="Google Shape;506;p35"/>
          <p:cNvSpPr txBox="1"/>
          <p:nvPr/>
        </p:nvSpPr>
        <p:spPr>
          <a:xfrm>
            <a:off x="8696465" y="1339553"/>
            <a:ext cx="1663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After</a:t>
            </a:r>
            <a:endParaRPr b="1" i="0" sz="1400" u="none" cap="none" strike="noStrike">
              <a:solidFill>
                <a:srgbClr val="1B328F"/>
              </a:solidFill>
              <a:latin typeface="Arial"/>
              <a:ea typeface="Arial"/>
              <a:cs typeface="Arial"/>
              <a:sym typeface="Arial"/>
            </a:endParaRPr>
          </a:p>
        </p:txBody>
      </p:sp>
      <p:pic>
        <p:nvPicPr>
          <p:cNvPr id="507" name="Google Shape;507;p35"/>
          <p:cNvPicPr preferRelativeResize="0"/>
          <p:nvPr/>
        </p:nvPicPr>
        <p:blipFill rotWithShape="1">
          <a:blip r:embed="rId4">
            <a:alphaModFix/>
          </a:blip>
          <a:srcRect b="0" l="0" r="0" t="0"/>
          <a:stretch/>
        </p:blipFill>
        <p:spPr>
          <a:xfrm>
            <a:off x="6183032" y="5622986"/>
            <a:ext cx="4667901" cy="419158"/>
          </a:xfrm>
          <a:prstGeom prst="rect">
            <a:avLst/>
          </a:prstGeom>
          <a:noFill/>
          <a:ln>
            <a:noFill/>
          </a:ln>
        </p:spPr>
      </p:pic>
      <p:pic>
        <p:nvPicPr>
          <p:cNvPr id="508" name="Google Shape;508;p35"/>
          <p:cNvPicPr preferRelativeResize="0"/>
          <p:nvPr/>
        </p:nvPicPr>
        <p:blipFill rotWithShape="1">
          <a:blip r:embed="rId5">
            <a:alphaModFix/>
          </a:blip>
          <a:srcRect b="0" l="0" r="0" t="0"/>
          <a:stretch/>
        </p:blipFill>
        <p:spPr>
          <a:xfrm>
            <a:off x="313363" y="5661938"/>
            <a:ext cx="5695606" cy="390580"/>
          </a:xfrm>
          <a:prstGeom prst="rect">
            <a:avLst/>
          </a:prstGeom>
          <a:noFill/>
          <a:ln>
            <a:noFill/>
          </a:ln>
        </p:spPr>
      </p:pic>
      <p:sp>
        <p:nvSpPr>
          <p:cNvPr id="509" name="Google Shape;509;p35"/>
          <p:cNvSpPr/>
          <p:nvPr/>
        </p:nvSpPr>
        <p:spPr>
          <a:xfrm>
            <a:off x="6236910" y="1309985"/>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0" name="Google Shape;510;p35"/>
          <p:cNvSpPr/>
          <p:nvPr/>
        </p:nvSpPr>
        <p:spPr>
          <a:xfrm>
            <a:off x="6021949" y="2745645"/>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텍스트, 폰트, 번호, 흑백이(가) 표시된 사진&#10;&#10;자동 생성된 설명" id="511" name="Google Shape;511;p35"/>
          <p:cNvPicPr preferRelativeResize="0"/>
          <p:nvPr/>
        </p:nvPicPr>
        <p:blipFill rotWithShape="1">
          <a:blip r:embed="rId6">
            <a:alphaModFix/>
          </a:blip>
          <a:srcRect b="0" l="0" r="0" t="0"/>
          <a:stretch/>
        </p:blipFill>
        <p:spPr>
          <a:xfrm>
            <a:off x="211219" y="1765951"/>
            <a:ext cx="5619741" cy="2274203"/>
          </a:xfrm>
          <a:prstGeom prst="rect">
            <a:avLst/>
          </a:prstGeom>
          <a:noFill/>
          <a:ln>
            <a:noFill/>
          </a:ln>
        </p:spPr>
      </p:pic>
      <p:pic>
        <p:nvPicPr>
          <p:cNvPr descr="텍스트, 폰트, 번호, 흑백이(가) 표시된 사진&#10;&#10;자동 생성된 설명" id="512" name="Google Shape;512;p35"/>
          <p:cNvPicPr preferRelativeResize="0"/>
          <p:nvPr/>
        </p:nvPicPr>
        <p:blipFill rotWithShape="1">
          <a:blip r:embed="rId7">
            <a:alphaModFix/>
          </a:blip>
          <a:srcRect b="0" l="0" r="0" t="0"/>
          <a:stretch/>
        </p:blipFill>
        <p:spPr>
          <a:xfrm>
            <a:off x="6301198" y="1765950"/>
            <a:ext cx="5679583" cy="22742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518" name="Google Shape;518;p36"/>
          <p:cNvGrpSpPr/>
          <p:nvPr/>
        </p:nvGrpSpPr>
        <p:grpSpPr>
          <a:xfrm>
            <a:off x="10027920" y="-3"/>
            <a:ext cx="2164081" cy="781115"/>
            <a:chOff x="9919316" y="4585314"/>
            <a:chExt cx="2272685" cy="1136343"/>
          </a:xfrm>
        </p:grpSpPr>
        <p:sp>
          <p:nvSpPr>
            <p:cNvPr id="519" name="Google Shape;519;p3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20" name="Google Shape;520;p3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521" name="Google Shape;521;p36"/>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522" name="Google Shape;522;p36"/>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523" name="Google Shape;523;p36"/>
          <p:cNvSpPr/>
          <p:nvPr/>
        </p:nvSpPr>
        <p:spPr>
          <a:xfrm>
            <a:off x="87090" y="1309985"/>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4" name="Google Shape;524;p36"/>
          <p:cNvSpPr txBox="1"/>
          <p:nvPr/>
        </p:nvSpPr>
        <p:spPr>
          <a:xfrm>
            <a:off x="2424598" y="1339553"/>
            <a:ext cx="8498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Before</a:t>
            </a:r>
            <a:endParaRPr b="1" i="0" sz="1400" u="none" cap="none" strike="noStrike">
              <a:solidFill>
                <a:srgbClr val="1B328F"/>
              </a:solidFill>
              <a:latin typeface="Arial"/>
              <a:ea typeface="Arial"/>
              <a:cs typeface="Arial"/>
              <a:sym typeface="Arial"/>
            </a:endParaRPr>
          </a:p>
        </p:txBody>
      </p:sp>
      <p:sp>
        <p:nvSpPr>
          <p:cNvPr id="525" name="Google Shape;525;p36"/>
          <p:cNvSpPr txBox="1"/>
          <p:nvPr/>
        </p:nvSpPr>
        <p:spPr>
          <a:xfrm>
            <a:off x="8696465" y="1339553"/>
            <a:ext cx="1663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After</a:t>
            </a:r>
            <a:endParaRPr b="1" i="0" sz="1400" u="none" cap="none" strike="noStrike">
              <a:solidFill>
                <a:srgbClr val="1B328F"/>
              </a:solidFill>
              <a:latin typeface="Arial"/>
              <a:ea typeface="Arial"/>
              <a:cs typeface="Arial"/>
              <a:sym typeface="Arial"/>
            </a:endParaRPr>
          </a:p>
        </p:txBody>
      </p:sp>
      <p:graphicFrame>
        <p:nvGraphicFramePr>
          <p:cNvPr id="526" name="Google Shape;526;p36"/>
          <p:cNvGraphicFramePr/>
          <p:nvPr/>
        </p:nvGraphicFramePr>
        <p:xfrm>
          <a:off x="312600" y="4584566"/>
          <a:ext cx="3000000" cy="3000000"/>
        </p:xfrm>
        <a:graphic>
          <a:graphicData uri="http://schemas.openxmlformats.org/drawingml/2006/table">
            <a:tbl>
              <a:tblPr bandRow="1" firstRow="1">
                <a:noFill/>
                <a:tableStyleId>{D2FC2C19-1C3D-41A6-8858-C62702452ECB}</a:tableStyleId>
              </a:tblPr>
              <a:tblGrid>
                <a:gridCol w="11566800"/>
              </a:tblGrid>
              <a:tr h="360175">
                <a:tc>
                  <a:txBody>
                    <a:bodyPr/>
                    <a:lstStyle/>
                    <a:p>
                      <a:pPr indent="0" lvl="0" marL="0" marR="0" rtl="0" algn="ctr">
                        <a:lnSpc>
                          <a:spcPct val="100000"/>
                        </a:lnSpc>
                        <a:spcBef>
                          <a:spcPts val="0"/>
                        </a:spcBef>
                        <a:spcAft>
                          <a:spcPts val="0"/>
                        </a:spcAft>
                        <a:buNone/>
                      </a:pPr>
                      <a:r>
                        <a:rPr b="1" lang="ko-KR" sz="1400" u="none" cap="none" strike="noStrike">
                          <a:solidFill>
                            <a:schemeClr val="lt1"/>
                          </a:solidFill>
                        </a:rPr>
                        <a:t>파생변수 생성</a:t>
                      </a:r>
                      <a:endParaRPr/>
                    </a:p>
                  </a:txBody>
                  <a:tcPr marT="45725" marB="45725" marR="91450" marL="91450">
                    <a:solidFill>
                      <a:srgbClr val="1B328F"/>
                    </a:solidFill>
                  </a:tcPr>
                </a:tc>
              </a:tr>
              <a:tr h="1499600">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‘계약일’ 컬럼으로 ‘계약년도, 계약월’ 컬럼 생성</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‘계약년도 – 건축년도’로 ‘건물연수’ 컬럼 생성</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‘발생합계 / 인구수’로 ‘범죄율’ 컬럼 생성</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‘자치구명 + 법정동명 + 본번 + 부번’으로 ‘주소’ 컬럼 생성</a:t>
                      </a:r>
                      <a:endParaRPr/>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rgbClr val="FFFFFF"/>
                    </a:solidFill>
                  </a:tcPr>
                </a:tc>
              </a:tr>
            </a:tbl>
          </a:graphicData>
        </a:graphic>
      </p:graphicFrame>
      <p:sp>
        <p:nvSpPr>
          <p:cNvPr id="527" name="Google Shape;527;p36"/>
          <p:cNvSpPr/>
          <p:nvPr/>
        </p:nvSpPr>
        <p:spPr>
          <a:xfrm>
            <a:off x="6236910" y="1305268"/>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8" name="Google Shape;528;p36"/>
          <p:cNvSpPr/>
          <p:nvPr/>
        </p:nvSpPr>
        <p:spPr>
          <a:xfrm>
            <a:off x="6021949" y="2745645"/>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29" name="Google Shape;529;p36"/>
          <p:cNvPicPr preferRelativeResize="0"/>
          <p:nvPr/>
        </p:nvPicPr>
        <p:blipFill rotWithShape="1">
          <a:blip r:embed="rId4">
            <a:alphaModFix/>
          </a:blip>
          <a:srcRect b="0" l="0" r="0" t="0"/>
          <a:stretch/>
        </p:blipFill>
        <p:spPr>
          <a:xfrm>
            <a:off x="5447093" y="5057190"/>
            <a:ext cx="5582429" cy="914528"/>
          </a:xfrm>
          <a:prstGeom prst="rect">
            <a:avLst/>
          </a:prstGeom>
          <a:noFill/>
          <a:ln>
            <a:noFill/>
          </a:ln>
        </p:spPr>
      </p:pic>
      <p:pic>
        <p:nvPicPr>
          <p:cNvPr descr="텍스트, 폰트, 번호, 흑백이(가) 표시된 사진&#10;&#10;자동 생성된 설명" id="530" name="Google Shape;530;p36"/>
          <p:cNvPicPr preferRelativeResize="0"/>
          <p:nvPr/>
        </p:nvPicPr>
        <p:blipFill rotWithShape="1">
          <a:blip r:embed="rId5">
            <a:alphaModFix/>
          </a:blip>
          <a:srcRect b="0" l="0" r="0" t="0"/>
          <a:stretch/>
        </p:blipFill>
        <p:spPr>
          <a:xfrm>
            <a:off x="180041" y="1765950"/>
            <a:ext cx="5679583" cy="2274204"/>
          </a:xfrm>
          <a:prstGeom prst="rect">
            <a:avLst/>
          </a:prstGeom>
          <a:noFill/>
          <a:ln>
            <a:noFill/>
          </a:ln>
        </p:spPr>
      </p:pic>
      <p:pic>
        <p:nvPicPr>
          <p:cNvPr descr="텍스트, 악보, 폰트이(가) 표시된 사진&#10;&#10;자동 생성된 설명" id="531" name="Google Shape;531;p36"/>
          <p:cNvPicPr preferRelativeResize="0"/>
          <p:nvPr/>
        </p:nvPicPr>
        <p:blipFill rotWithShape="1">
          <a:blip r:embed="rId6">
            <a:alphaModFix/>
          </a:blip>
          <a:srcRect b="0" l="0" r="0" t="0"/>
          <a:stretch/>
        </p:blipFill>
        <p:spPr>
          <a:xfrm>
            <a:off x="6326156" y="1649214"/>
            <a:ext cx="5685803" cy="23909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7"/>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537" name="Google Shape;537;p37"/>
          <p:cNvGrpSpPr/>
          <p:nvPr/>
        </p:nvGrpSpPr>
        <p:grpSpPr>
          <a:xfrm>
            <a:off x="10027920" y="-3"/>
            <a:ext cx="2164081" cy="781115"/>
            <a:chOff x="9919316" y="4585314"/>
            <a:chExt cx="2272685" cy="1136343"/>
          </a:xfrm>
        </p:grpSpPr>
        <p:sp>
          <p:nvSpPr>
            <p:cNvPr id="538" name="Google Shape;538;p37"/>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39" name="Google Shape;539;p37"/>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540" name="Google Shape;540;p37"/>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541" name="Google Shape;541;p37"/>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542" name="Google Shape;542;p37"/>
          <p:cNvSpPr/>
          <p:nvPr/>
        </p:nvSpPr>
        <p:spPr>
          <a:xfrm>
            <a:off x="87090" y="1309985"/>
            <a:ext cx="1265849"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3" name="Google Shape;543;p37"/>
          <p:cNvSpPr txBox="1"/>
          <p:nvPr/>
        </p:nvSpPr>
        <p:spPr>
          <a:xfrm>
            <a:off x="312600" y="1339553"/>
            <a:ext cx="9437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Problem</a:t>
            </a:r>
            <a:endParaRPr b="1" i="0" sz="1400" u="none" cap="none" strike="noStrike">
              <a:solidFill>
                <a:srgbClr val="1B328F"/>
              </a:solidFill>
              <a:latin typeface="Arial"/>
              <a:ea typeface="Arial"/>
              <a:cs typeface="Arial"/>
              <a:sym typeface="Arial"/>
            </a:endParaRPr>
          </a:p>
        </p:txBody>
      </p:sp>
      <p:sp>
        <p:nvSpPr>
          <p:cNvPr id="544" name="Google Shape;544;p37"/>
          <p:cNvSpPr txBox="1"/>
          <p:nvPr/>
        </p:nvSpPr>
        <p:spPr>
          <a:xfrm>
            <a:off x="8930976" y="1339553"/>
            <a:ext cx="1663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Result</a:t>
            </a:r>
            <a:endParaRPr b="1" i="0" sz="1400" u="none" cap="none" strike="noStrike">
              <a:solidFill>
                <a:srgbClr val="1B328F"/>
              </a:solidFill>
              <a:latin typeface="Arial"/>
              <a:ea typeface="Arial"/>
              <a:cs typeface="Arial"/>
              <a:sym typeface="Arial"/>
            </a:endParaRPr>
          </a:p>
        </p:txBody>
      </p:sp>
      <p:graphicFrame>
        <p:nvGraphicFramePr>
          <p:cNvPr id="545" name="Google Shape;545;p37"/>
          <p:cNvGraphicFramePr/>
          <p:nvPr/>
        </p:nvGraphicFramePr>
        <p:xfrm>
          <a:off x="312600" y="4584566"/>
          <a:ext cx="3000000" cy="3000000"/>
        </p:xfrm>
        <a:graphic>
          <a:graphicData uri="http://schemas.openxmlformats.org/drawingml/2006/table">
            <a:tbl>
              <a:tblPr bandRow="1" firstRow="1">
                <a:noFill/>
                <a:tableStyleId>{D2FC2C19-1C3D-41A6-8858-C62702452ECB}</a:tableStyleId>
              </a:tblPr>
              <a:tblGrid>
                <a:gridCol w="11566800"/>
              </a:tblGrid>
              <a:tr h="360175">
                <a:tc>
                  <a:txBody>
                    <a:bodyPr/>
                    <a:lstStyle/>
                    <a:p>
                      <a:pPr indent="0" lvl="0" marL="0" marR="0" rtl="0" algn="ctr">
                        <a:lnSpc>
                          <a:spcPct val="100000"/>
                        </a:lnSpc>
                        <a:spcBef>
                          <a:spcPts val="0"/>
                        </a:spcBef>
                        <a:spcAft>
                          <a:spcPts val="0"/>
                        </a:spcAft>
                        <a:buNone/>
                      </a:pPr>
                      <a:r>
                        <a:rPr b="1" lang="ko-KR" sz="1400" u="none" cap="none" strike="noStrike">
                          <a:solidFill>
                            <a:schemeClr val="lt1"/>
                          </a:solidFill>
                        </a:rPr>
                        <a:t>주소데이터 이용 위도, 경도 추출</a:t>
                      </a:r>
                      <a:endParaRPr/>
                    </a:p>
                  </a:txBody>
                  <a:tcPr marT="45725" marB="45725" marR="91450" marL="91450">
                    <a:solidFill>
                      <a:srgbClr val="1B328F"/>
                    </a:solidFill>
                  </a:tcPr>
                </a:tc>
              </a:tr>
              <a:tr h="1499600">
                <a:tc>
                  <a:txBody>
                    <a:bodyPr/>
                    <a:lstStyle/>
                    <a:p>
                      <a:pPr indent="-285750" lvl="0" marL="285750" marR="0" rtl="0" algn="l">
                        <a:lnSpc>
                          <a:spcPct val="150000"/>
                        </a:lnSpc>
                        <a:spcBef>
                          <a:spcPts val="0"/>
                        </a:spcBef>
                        <a:spcAft>
                          <a:spcPts val="0"/>
                        </a:spcAft>
                        <a:buClr>
                          <a:srgbClr val="000000"/>
                        </a:buClr>
                        <a:buSzPts val="1400"/>
                        <a:buFont typeface="Arial"/>
                        <a:buChar char="•"/>
                      </a:pPr>
                      <a:r>
                        <a:rPr lang="ko-KR" sz="1400" u="none" cap="none" strike="noStrike"/>
                        <a:t>문제: 240만개가 넘는 모든 데이터에 일일이 위도, 경도를 추출하기엔 시간, 비용적으로 어려움</a:t>
                      </a:r>
                      <a:endParaRPr sz="1400" u="none" cap="none" strike="noStrike"/>
                    </a:p>
                    <a:p>
                      <a:pPr indent="-285750" lvl="0" marL="285750" marR="0" rtl="0" algn="l">
                        <a:lnSpc>
                          <a:spcPct val="150000"/>
                        </a:lnSpc>
                        <a:spcBef>
                          <a:spcPts val="0"/>
                        </a:spcBef>
                        <a:spcAft>
                          <a:spcPts val="0"/>
                        </a:spcAft>
                        <a:buClr>
                          <a:srgbClr val="000000"/>
                        </a:buClr>
                        <a:buSzPts val="1400"/>
                        <a:buFont typeface="Arial"/>
                        <a:buChar char="•"/>
                      </a:pPr>
                      <a:r>
                        <a:rPr lang="ko-KR" sz="1400" u="none" cap="none" strike="noStrike"/>
                        <a:t>해결방안: </a:t>
                      </a:r>
                      <a:endParaRPr/>
                    </a:p>
                    <a:p>
                      <a:pPr indent="-342900" lvl="0" marL="342900" marR="0" rtl="0" algn="l">
                        <a:lnSpc>
                          <a:spcPct val="150000"/>
                        </a:lnSpc>
                        <a:spcBef>
                          <a:spcPts val="0"/>
                        </a:spcBef>
                        <a:spcAft>
                          <a:spcPts val="0"/>
                        </a:spcAft>
                        <a:buClr>
                          <a:srgbClr val="000000"/>
                        </a:buClr>
                        <a:buSzPts val="1400"/>
                        <a:buFont typeface="Arial"/>
                        <a:buAutoNum type="arabicPeriod"/>
                      </a:pPr>
                      <a:r>
                        <a:rPr lang="ko-KR" sz="1400" u="none" cap="none" strike="noStrike"/>
                        <a:t>전세 데이터에서 주소 컬럼의 유일값을 찾아 별도의 데이터프레임 만들기</a:t>
                      </a:r>
                      <a:endParaRPr sz="1400" u="none" cap="none" strike="noStrike"/>
                    </a:p>
                    <a:p>
                      <a:pPr indent="-342900" lvl="0" marL="342900" marR="0" rtl="0" algn="l">
                        <a:lnSpc>
                          <a:spcPct val="150000"/>
                        </a:lnSpc>
                        <a:spcBef>
                          <a:spcPts val="0"/>
                        </a:spcBef>
                        <a:spcAft>
                          <a:spcPts val="0"/>
                        </a:spcAft>
                        <a:buClr>
                          <a:srgbClr val="000000"/>
                        </a:buClr>
                        <a:buSzPts val="1400"/>
                        <a:buFont typeface="Arial"/>
                        <a:buAutoNum type="arabicPeriod"/>
                      </a:pPr>
                      <a:r>
                        <a:rPr lang="ko-KR" sz="1400" u="none" cap="none" strike="noStrike"/>
                        <a:t>유일값 주소 데이터에 Google Map API를 사용하여 주소에 맞는 위도, 경도 추출</a:t>
                      </a:r>
                      <a:endParaRPr sz="1400" u="none" cap="none" strike="noStrike"/>
                    </a:p>
                    <a:p>
                      <a:pPr indent="-342900" lvl="0" marL="342900" marR="0" rtl="0" algn="l">
                        <a:lnSpc>
                          <a:spcPct val="150000"/>
                        </a:lnSpc>
                        <a:spcBef>
                          <a:spcPts val="0"/>
                        </a:spcBef>
                        <a:spcAft>
                          <a:spcPts val="0"/>
                        </a:spcAft>
                        <a:buClr>
                          <a:srgbClr val="000000"/>
                        </a:buClr>
                        <a:buSzPts val="1400"/>
                        <a:buFont typeface="Arial"/>
                        <a:buAutoNum type="arabicPeriod"/>
                      </a:pPr>
                      <a:r>
                        <a:rPr lang="ko-KR" sz="1400" u="none" cap="none" strike="noStrike"/>
                        <a:t>‘주소’ 컬럼을 기준으로 전세 데이터와 유일값 주소 데이터 병합하기</a:t>
                      </a:r>
                      <a:endParaRPr sz="1400" u="none" cap="none" strike="noStrike"/>
                    </a:p>
                  </a:txBody>
                  <a:tcPr marT="45725" marB="45725" marR="91450" marL="91450">
                    <a:solidFill>
                      <a:srgbClr val="FFFFFF"/>
                    </a:solidFill>
                  </a:tcPr>
                </a:tc>
              </a:tr>
            </a:tbl>
          </a:graphicData>
        </a:graphic>
      </p:graphicFrame>
      <p:sp>
        <p:nvSpPr>
          <p:cNvPr id="546" name="Google Shape;546;p37"/>
          <p:cNvSpPr/>
          <p:nvPr/>
        </p:nvSpPr>
        <p:spPr>
          <a:xfrm>
            <a:off x="6429569" y="1305268"/>
            <a:ext cx="5675341"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7" name="Google Shape;547;p37"/>
          <p:cNvSpPr txBox="1"/>
          <p:nvPr/>
        </p:nvSpPr>
        <p:spPr>
          <a:xfrm>
            <a:off x="3356945" y="1320188"/>
            <a:ext cx="9437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Solution</a:t>
            </a:r>
            <a:endParaRPr b="1" i="0" sz="1400" u="none" cap="none" strike="noStrike">
              <a:solidFill>
                <a:srgbClr val="1B328F"/>
              </a:solidFill>
              <a:latin typeface="Arial"/>
              <a:ea typeface="Arial"/>
              <a:cs typeface="Arial"/>
              <a:sym typeface="Arial"/>
            </a:endParaRPr>
          </a:p>
        </p:txBody>
      </p:sp>
      <p:sp>
        <p:nvSpPr>
          <p:cNvPr id="548" name="Google Shape;548;p37"/>
          <p:cNvSpPr/>
          <p:nvPr/>
        </p:nvSpPr>
        <p:spPr>
          <a:xfrm>
            <a:off x="1695057" y="1305268"/>
            <a:ext cx="4400943"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9" name="Google Shape;549;p37"/>
          <p:cNvSpPr/>
          <p:nvPr/>
        </p:nvSpPr>
        <p:spPr>
          <a:xfrm>
            <a:off x="6188734" y="2745645"/>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0" name="Google Shape;550;p37"/>
          <p:cNvSpPr/>
          <p:nvPr/>
        </p:nvSpPr>
        <p:spPr>
          <a:xfrm>
            <a:off x="1454222" y="2754959"/>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51" name="Google Shape;551;p37"/>
          <p:cNvPicPr preferRelativeResize="0"/>
          <p:nvPr/>
        </p:nvPicPr>
        <p:blipFill rotWithShape="1">
          <a:blip r:embed="rId4">
            <a:alphaModFix/>
          </a:blip>
          <a:srcRect b="0" l="0" r="0" t="0"/>
          <a:stretch/>
        </p:blipFill>
        <p:spPr>
          <a:xfrm>
            <a:off x="1824426" y="1642886"/>
            <a:ext cx="1789631" cy="451668"/>
          </a:xfrm>
          <a:prstGeom prst="rect">
            <a:avLst/>
          </a:prstGeom>
          <a:noFill/>
          <a:ln>
            <a:noFill/>
          </a:ln>
        </p:spPr>
      </p:pic>
      <p:pic>
        <p:nvPicPr>
          <p:cNvPr id="552" name="Google Shape;552;p37"/>
          <p:cNvPicPr preferRelativeResize="0"/>
          <p:nvPr/>
        </p:nvPicPr>
        <p:blipFill rotWithShape="1">
          <a:blip r:embed="rId5">
            <a:alphaModFix/>
          </a:blip>
          <a:srcRect b="0" l="0" r="0" t="0"/>
          <a:stretch/>
        </p:blipFill>
        <p:spPr>
          <a:xfrm>
            <a:off x="1824426" y="2108996"/>
            <a:ext cx="4143953" cy="362001"/>
          </a:xfrm>
          <a:prstGeom prst="rect">
            <a:avLst/>
          </a:prstGeom>
          <a:noFill/>
          <a:ln>
            <a:noFill/>
          </a:ln>
        </p:spPr>
      </p:pic>
      <p:pic>
        <p:nvPicPr>
          <p:cNvPr descr="텍스트, 스크린샷, 폰트, 번호이(가) 표시된 사진&#10;&#10;자동 생성된 설명" id="553" name="Google Shape;553;p37"/>
          <p:cNvPicPr preferRelativeResize="0"/>
          <p:nvPr/>
        </p:nvPicPr>
        <p:blipFill rotWithShape="1">
          <a:blip r:embed="rId6">
            <a:alphaModFix/>
          </a:blip>
          <a:srcRect b="0" l="0" r="0" t="0"/>
          <a:stretch/>
        </p:blipFill>
        <p:spPr>
          <a:xfrm>
            <a:off x="1968508" y="2470997"/>
            <a:ext cx="3186965" cy="1796499"/>
          </a:xfrm>
          <a:prstGeom prst="rect">
            <a:avLst/>
          </a:prstGeom>
          <a:noFill/>
          <a:ln>
            <a:noFill/>
          </a:ln>
        </p:spPr>
      </p:pic>
      <p:pic>
        <p:nvPicPr>
          <p:cNvPr descr="텍스트, 스크린샷, 폰트, 디자인이(가) 표시된 사진&#10;&#10;자동 생성된 설명" id="554" name="Google Shape;554;p37"/>
          <p:cNvPicPr preferRelativeResize="0"/>
          <p:nvPr/>
        </p:nvPicPr>
        <p:blipFill rotWithShape="1">
          <a:blip r:embed="rId7">
            <a:alphaModFix/>
          </a:blip>
          <a:srcRect b="0" l="0" r="0" t="0"/>
          <a:stretch/>
        </p:blipFill>
        <p:spPr>
          <a:xfrm>
            <a:off x="322503" y="1627964"/>
            <a:ext cx="808115" cy="2466000"/>
          </a:xfrm>
          <a:prstGeom prst="rect">
            <a:avLst/>
          </a:prstGeom>
          <a:noFill/>
          <a:ln>
            <a:noFill/>
          </a:ln>
        </p:spPr>
      </p:pic>
      <p:pic>
        <p:nvPicPr>
          <p:cNvPr descr="텍스트, 흑백, 화이트, 폰트이(가) 표시된 사진&#10;&#10;자동 생성된 설명" id="555" name="Google Shape;555;p37"/>
          <p:cNvPicPr preferRelativeResize="0"/>
          <p:nvPr/>
        </p:nvPicPr>
        <p:blipFill rotWithShape="1">
          <a:blip r:embed="rId8">
            <a:alphaModFix/>
          </a:blip>
          <a:srcRect b="0" l="0" r="0" t="0"/>
          <a:stretch/>
        </p:blipFill>
        <p:spPr>
          <a:xfrm>
            <a:off x="6568750" y="1642886"/>
            <a:ext cx="5411756" cy="24510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8" name="Google Shape;98;p2"/>
          <p:cNvGrpSpPr/>
          <p:nvPr/>
        </p:nvGrpSpPr>
        <p:grpSpPr>
          <a:xfrm>
            <a:off x="10027920" y="-3"/>
            <a:ext cx="2164081" cy="781115"/>
            <a:chOff x="9919316" y="4585314"/>
            <a:chExt cx="2272685" cy="1136343"/>
          </a:xfrm>
        </p:grpSpPr>
        <p:sp>
          <p:nvSpPr>
            <p:cNvPr id="99" name="Google Shape;99;p2"/>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0" name="Google Shape;100;p2"/>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grpSp>
        <p:nvGrpSpPr>
          <p:cNvPr id="101" name="Google Shape;101;p2"/>
          <p:cNvGrpSpPr/>
          <p:nvPr/>
        </p:nvGrpSpPr>
        <p:grpSpPr>
          <a:xfrm>
            <a:off x="167953" y="1096342"/>
            <a:ext cx="11784559" cy="5619315"/>
            <a:chOff x="842865" y="1096342"/>
            <a:chExt cx="10506270" cy="4995534"/>
          </a:xfrm>
        </p:grpSpPr>
        <p:sp>
          <p:nvSpPr>
            <p:cNvPr id="102" name="Google Shape;102;p2"/>
            <p:cNvSpPr/>
            <p:nvPr/>
          </p:nvSpPr>
          <p:spPr>
            <a:xfrm rot="-5400000">
              <a:off x="1154975"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103" name="Google Shape;103;p2"/>
            <p:cNvGrpSpPr/>
            <p:nvPr/>
          </p:nvGrpSpPr>
          <p:grpSpPr>
            <a:xfrm>
              <a:off x="1028776" y="2592867"/>
              <a:ext cx="1779034" cy="1632534"/>
              <a:chOff x="2168084" y="3125971"/>
              <a:chExt cx="1323542" cy="1523891"/>
            </a:xfrm>
          </p:grpSpPr>
          <p:sp>
            <p:nvSpPr>
              <p:cNvPr id="104" name="Google Shape;104;p2"/>
              <p:cNvSpPr/>
              <p:nvPr/>
            </p:nvSpPr>
            <p:spPr>
              <a:xfrm rot="-5400000">
                <a:off x="2067909" y="3226145"/>
                <a:ext cx="1523891" cy="1323542"/>
              </a:xfrm>
              <a:prstGeom prst="hexagon">
                <a:avLst>
                  <a:gd fmla="val 27991" name="adj"/>
                  <a:gd fmla="val 115470" name="vf"/>
                </a:avLst>
              </a:prstGeom>
              <a:solidFill>
                <a:srgbClr val="4472C4"/>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5" name="Google Shape;105;p2"/>
              <p:cNvSpPr/>
              <p:nvPr/>
            </p:nvSpPr>
            <p:spPr>
              <a:xfrm>
                <a:off x="2231547" y="3551452"/>
                <a:ext cx="1196611"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01. 프로젝트</a:t>
                </a:r>
                <a:endParaRPr b="1" i="0" sz="1800" u="none" cap="none" strike="noStrike">
                  <a:solidFill>
                    <a:schemeClr val="lt1"/>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개요</a:t>
                </a:r>
                <a:endParaRPr b="1" i="0" sz="1800" u="none" cap="none" strike="noStrike">
                  <a:solidFill>
                    <a:schemeClr val="lt1"/>
                  </a:solidFill>
                  <a:latin typeface="Malgun Gothic"/>
                  <a:ea typeface="Malgun Gothic"/>
                  <a:cs typeface="Malgun Gothic"/>
                  <a:sym typeface="Malgun Gothic"/>
                </a:endParaRPr>
              </a:p>
            </p:txBody>
          </p:sp>
        </p:grpSp>
        <p:grpSp>
          <p:nvGrpSpPr>
            <p:cNvPr id="106" name="Google Shape;106;p2"/>
            <p:cNvGrpSpPr/>
            <p:nvPr/>
          </p:nvGrpSpPr>
          <p:grpSpPr>
            <a:xfrm>
              <a:off x="3087347" y="2592868"/>
              <a:ext cx="1831372" cy="1632534"/>
              <a:chOff x="2151012" y="3125971"/>
              <a:chExt cx="1362479" cy="1523891"/>
            </a:xfrm>
          </p:grpSpPr>
          <p:sp>
            <p:nvSpPr>
              <p:cNvPr id="107" name="Google Shape;107;p2"/>
              <p:cNvSpPr/>
              <p:nvPr/>
            </p:nvSpPr>
            <p:spPr>
              <a:xfrm rot="-5400000">
                <a:off x="2067909" y="3226145"/>
                <a:ext cx="1523891" cy="1323542"/>
              </a:xfrm>
              <a:prstGeom prst="hexagon">
                <a:avLst>
                  <a:gd fmla="val 27991" name="adj"/>
                  <a:gd fmla="val 115470" name="vf"/>
                </a:avLst>
              </a:prstGeom>
              <a:solidFill>
                <a:schemeClr val="lt1"/>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8" name="Google Shape;108;p2"/>
              <p:cNvSpPr/>
              <p:nvPr/>
            </p:nvSpPr>
            <p:spPr>
              <a:xfrm>
                <a:off x="2151012" y="3551451"/>
                <a:ext cx="1362479"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02.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과정</a:t>
                </a:r>
                <a:endParaRPr b="1" i="0" sz="1800" u="none" cap="none" strike="noStrike">
                  <a:solidFill>
                    <a:srgbClr val="FFFFFF"/>
                  </a:solidFill>
                  <a:latin typeface="Malgun Gothic"/>
                  <a:ea typeface="Malgun Gothic"/>
                  <a:cs typeface="Malgun Gothic"/>
                  <a:sym typeface="Malgun Gothic"/>
                </a:endParaRPr>
              </a:p>
            </p:txBody>
          </p:sp>
        </p:grpSp>
        <p:sp>
          <p:nvSpPr>
            <p:cNvPr id="109" name="Google Shape;109;p2"/>
            <p:cNvSpPr/>
            <p:nvPr/>
          </p:nvSpPr>
          <p:spPr>
            <a:xfrm rot="5400000">
              <a:off x="3236494"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0" name="Google Shape;110;p2"/>
            <p:cNvSpPr/>
            <p:nvPr/>
          </p:nvSpPr>
          <p:spPr>
            <a:xfrm rot="-5400000">
              <a:off x="5326279"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1" name="Google Shape;111;p2"/>
            <p:cNvSpPr/>
            <p:nvPr/>
          </p:nvSpPr>
          <p:spPr>
            <a:xfrm rot="-5400000">
              <a:off x="5273333" y="2519617"/>
              <a:ext cx="1632534" cy="1779034"/>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112" name="Google Shape;112;p2"/>
            <p:cNvGrpSpPr/>
            <p:nvPr/>
          </p:nvGrpSpPr>
          <p:grpSpPr>
            <a:xfrm>
              <a:off x="7281596" y="2592867"/>
              <a:ext cx="1779034" cy="1632534"/>
              <a:chOff x="2168084" y="3125971"/>
              <a:chExt cx="1323542" cy="1523891"/>
            </a:xfrm>
          </p:grpSpPr>
          <p:sp>
            <p:nvSpPr>
              <p:cNvPr id="113" name="Google Shape;113;p2"/>
              <p:cNvSpPr/>
              <p:nvPr/>
            </p:nvSpPr>
            <p:spPr>
              <a:xfrm rot="-5400000">
                <a:off x="2067909" y="3226145"/>
                <a:ext cx="1523891" cy="1323542"/>
              </a:xfrm>
              <a:prstGeom prst="hexagon">
                <a:avLst>
                  <a:gd fmla="val 27991" name="adj"/>
                  <a:gd fmla="val 115470" name="vf"/>
                </a:avLst>
              </a:prstGeom>
              <a:no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4" name="Google Shape;114;p2"/>
              <p:cNvSpPr/>
              <p:nvPr/>
            </p:nvSpPr>
            <p:spPr>
              <a:xfrm>
                <a:off x="2231548" y="3703252"/>
                <a:ext cx="1196611" cy="37698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04. 최종 결론</a:t>
                </a:r>
                <a:endParaRPr b="1" i="0" sz="1800" u="none" cap="none" strike="noStrike">
                  <a:solidFill>
                    <a:srgbClr val="1B328F"/>
                  </a:solidFill>
                  <a:latin typeface="Malgun Gothic"/>
                  <a:ea typeface="Malgun Gothic"/>
                  <a:cs typeface="Malgun Gothic"/>
                  <a:sym typeface="Malgun Gothic"/>
                </a:endParaRPr>
              </a:p>
            </p:txBody>
          </p:sp>
        </p:grpSp>
        <p:sp>
          <p:nvSpPr>
            <p:cNvPr id="115" name="Google Shape;115;p2"/>
            <p:cNvSpPr/>
            <p:nvPr/>
          </p:nvSpPr>
          <p:spPr>
            <a:xfrm rot="5400000">
              <a:off x="7407799"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6" name="Google Shape;116;p2"/>
            <p:cNvSpPr/>
            <p:nvPr/>
          </p:nvSpPr>
          <p:spPr>
            <a:xfrm rot="-5400000">
              <a:off x="9510387"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7" name="Google Shape;117;p2"/>
            <p:cNvSpPr/>
            <p:nvPr/>
          </p:nvSpPr>
          <p:spPr>
            <a:xfrm rot="-5400000">
              <a:off x="9457437" y="2519618"/>
              <a:ext cx="1632534" cy="1779033"/>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8" name="Google Shape;118;p2"/>
            <p:cNvSpPr/>
            <p:nvPr/>
          </p:nvSpPr>
          <p:spPr>
            <a:xfrm>
              <a:off x="877530" y="4530932"/>
              <a:ext cx="2081520" cy="103533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프로젝트 조직(구성원 및 역할)</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주제 선정 배경</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프로젝트 수행 방향</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rot="5400000">
              <a:off x="3777849"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20" name="Google Shape;120;p2"/>
            <p:cNvSpPr/>
            <p:nvPr/>
          </p:nvSpPr>
          <p:spPr>
            <a:xfrm rot="5400000">
              <a:off x="7941843"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21" name="Google Shape;121;p2"/>
            <p:cNvSpPr/>
            <p:nvPr/>
          </p:nvSpPr>
          <p:spPr>
            <a:xfrm>
              <a:off x="4804019" y="1096342"/>
              <a:ext cx="2564632" cy="578498"/>
            </a:xfrm>
            <a:prstGeom prst="roundRect">
              <a:avLst>
                <a:gd fmla="val 50000" name="adj"/>
              </a:avLst>
            </a:prstGeom>
            <a:solidFill>
              <a:srgbClr val="1B328F"/>
            </a:solidFill>
            <a:ln cap="flat" cmpd="sng" w="9525">
              <a:solidFill>
                <a:srgbClr val="2574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FFFFFF"/>
                  </a:solidFill>
                  <a:latin typeface="Malgun Gothic"/>
                  <a:ea typeface="Malgun Gothic"/>
                  <a:cs typeface="Malgun Gothic"/>
                  <a:sym typeface="Malgun Gothic"/>
                </a:rPr>
                <a:t>INDEX</a:t>
              </a:r>
              <a:endParaRPr b="1" i="0" sz="2400" u="none" cap="none" strike="noStrike">
                <a:solidFill>
                  <a:srgbClr val="FFFFFF"/>
                </a:solidFill>
                <a:latin typeface="Malgun Gothic"/>
                <a:ea typeface="Malgun Gothic"/>
                <a:cs typeface="Malgun Gothic"/>
                <a:sym typeface="Malgun Gothic"/>
              </a:endParaRPr>
            </a:p>
          </p:txBody>
        </p:sp>
        <p:cxnSp>
          <p:nvCxnSpPr>
            <p:cNvPr id="122" name="Google Shape;122;p2"/>
            <p:cNvCxnSpPr/>
            <p:nvPr/>
          </p:nvCxnSpPr>
          <p:spPr>
            <a:xfrm>
              <a:off x="6082285" y="1606665"/>
              <a:ext cx="0" cy="385666"/>
            </a:xfrm>
            <a:prstGeom prst="straightConnector1">
              <a:avLst/>
            </a:prstGeom>
            <a:noFill/>
            <a:ln cap="flat" cmpd="sng" w="9525">
              <a:solidFill>
                <a:srgbClr val="214867"/>
              </a:solidFill>
              <a:prstDash val="solid"/>
              <a:miter lim="800000"/>
              <a:headEnd len="sm" w="sm" type="none"/>
              <a:tailEnd len="sm" w="sm" type="none"/>
            </a:ln>
          </p:spPr>
        </p:cxnSp>
        <p:sp>
          <p:nvSpPr>
            <p:cNvPr id="123" name="Google Shape;123;p2"/>
            <p:cNvSpPr/>
            <p:nvPr/>
          </p:nvSpPr>
          <p:spPr>
            <a:xfrm>
              <a:off x="5176832" y="3020521"/>
              <a:ext cx="1831372"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03.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결과</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3057317" y="4532327"/>
              <a:ext cx="1884989" cy="155954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수집</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전처리</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EDA</a:t>
              </a:r>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통계 분석</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변수 설정</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분석 모델 설정</a:t>
              </a:r>
              <a:endParaRPr b="0" i="0" sz="1200" u="none" cap="none" strike="noStrike">
                <a:solidFill>
                  <a:srgbClr val="1B328F"/>
                </a:solidFill>
                <a:latin typeface="Malgun Gothic"/>
                <a:ea typeface="Malgun Gothic"/>
                <a:cs typeface="Malgun Gothic"/>
                <a:sym typeface="Malgun Gothic"/>
              </a:endParaRPr>
            </a:p>
          </p:txBody>
        </p:sp>
        <p:sp>
          <p:nvSpPr>
            <p:cNvPr id="125" name="Google Shape;125;p2"/>
            <p:cNvSpPr/>
            <p:nvPr/>
          </p:nvSpPr>
          <p:spPr>
            <a:xfrm>
              <a:off x="5075241" y="4532327"/>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성능 평가</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서울 자치구별 전세가격 예측 Web 구축 &amp; 배포</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7334612" y="4538316"/>
              <a:ext cx="1672999" cy="574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기대 효과</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한계점</a:t>
              </a:r>
              <a:endParaRPr b="0" i="0" sz="1200" u="none" cap="none" strike="noStrike">
                <a:solidFill>
                  <a:srgbClr val="1B328F"/>
                </a:solidFill>
                <a:latin typeface="Malgun Gothic"/>
                <a:ea typeface="Malgun Gothic"/>
                <a:cs typeface="Malgun Gothic"/>
                <a:sym typeface="Malgun Gothic"/>
              </a:endParaRPr>
            </a:p>
          </p:txBody>
        </p:sp>
        <p:sp>
          <p:nvSpPr>
            <p:cNvPr id="127" name="Google Shape;127;p2"/>
            <p:cNvSpPr/>
            <p:nvPr/>
          </p:nvSpPr>
          <p:spPr>
            <a:xfrm>
              <a:off x="9232943" y="4538316"/>
              <a:ext cx="2081520" cy="107529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정의서</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참고문헌</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출처</a:t>
              </a:r>
              <a:endParaRPr b="0" i="0" sz="1400" u="none" cap="none" strike="noStrike">
                <a:solidFill>
                  <a:srgbClr val="000000"/>
                </a:solidFill>
                <a:latin typeface="Arial"/>
                <a:ea typeface="Arial"/>
                <a:cs typeface="Arial"/>
                <a:sym typeface="Arial"/>
              </a:endParaRPr>
            </a:p>
          </p:txBody>
        </p:sp>
      </p:grpSp>
      <p:pic>
        <p:nvPicPr>
          <p:cNvPr descr="어둠, 달, 블랙이(가) 표시된 사진&#10;&#10;자동 생성된 설명" id="128" name="Google Shape;128;p2"/>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129" name="Google Shape;129;p2"/>
          <p:cNvSpPr/>
          <p:nvPr/>
        </p:nvSpPr>
        <p:spPr>
          <a:xfrm>
            <a:off x="9846865" y="3473450"/>
            <a:ext cx="180411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05. Document</a:t>
            </a:r>
            <a:endParaRPr b="1" i="0" sz="1800" u="none" cap="none" strike="noStrike">
              <a:solidFill>
                <a:srgbClr val="1B328F"/>
              </a:solidFill>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8"/>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561" name="Google Shape;561;p38"/>
          <p:cNvGrpSpPr/>
          <p:nvPr/>
        </p:nvGrpSpPr>
        <p:grpSpPr>
          <a:xfrm>
            <a:off x="10027920" y="-3"/>
            <a:ext cx="2164081" cy="781115"/>
            <a:chOff x="9919316" y="4585314"/>
            <a:chExt cx="2272685" cy="1136343"/>
          </a:xfrm>
        </p:grpSpPr>
        <p:sp>
          <p:nvSpPr>
            <p:cNvPr id="562" name="Google Shape;562;p38"/>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63" name="Google Shape;563;p38"/>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564" name="Google Shape;564;p38"/>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565" name="Google Shape;565;p38"/>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566" name="Google Shape;566;p38"/>
          <p:cNvSpPr/>
          <p:nvPr/>
        </p:nvSpPr>
        <p:spPr>
          <a:xfrm>
            <a:off x="87090" y="1309985"/>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7" name="Google Shape;567;p38"/>
          <p:cNvSpPr txBox="1"/>
          <p:nvPr/>
        </p:nvSpPr>
        <p:spPr>
          <a:xfrm>
            <a:off x="2424598" y="1339553"/>
            <a:ext cx="8498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Before</a:t>
            </a:r>
            <a:endParaRPr b="1" i="0" sz="1400" u="none" cap="none" strike="noStrike">
              <a:solidFill>
                <a:srgbClr val="1B328F"/>
              </a:solidFill>
              <a:latin typeface="Arial"/>
              <a:ea typeface="Arial"/>
              <a:cs typeface="Arial"/>
              <a:sym typeface="Arial"/>
            </a:endParaRPr>
          </a:p>
        </p:txBody>
      </p:sp>
      <p:sp>
        <p:nvSpPr>
          <p:cNvPr id="568" name="Google Shape;568;p38"/>
          <p:cNvSpPr txBox="1"/>
          <p:nvPr/>
        </p:nvSpPr>
        <p:spPr>
          <a:xfrm>
            <a:off x="8696465" y="1339553"/>
            <a:ext cx="1663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After</a:t>
            </a:r>
            <a:endParaRPr b="1" i="0" sz="1400" u="none" cap="none" strike="noStrike">
              <a:solidFill>
                <a:srgbClr val="1B328F"/>
              </a:solidFill>
              <a:latin typeface="Arial"/>
              <a:ea typeface="Arial"/>
              <a:cs typeface="Arial"/>
              <a:sym typeface="Arial"/>
            </a:endParaRPr>
          </a:p>
        </p:txBody>
      </p:sp>
      <p:graphicFrame>
        <p:nvGraphicFramePr>
          <p:cNvPr id="569" name="Google Shape;569;p38"/>
          <p:cNvGraphicFramePr/>
          <p:nvPr/>
        </p:nvGraphicFramePr>
        <p:xfrm>
          <a:off x="312600" y="4537910"/>
          <a:ext cx="3000000" cy="3000000"/>
        </p:xfrm>
        <a:graphic>
          <a:graphicData uri="http://schemas.openxmlformats.org/drawingml/2006/table">
            <a:tbl>
              <a:tblPr bandRow="1" firstRow="1">
                <a:noFill/>
                <a:tableStyleId>{D2FC2C19-1C3D-41A6-8858-C62702452ECB}</a:tableStyleId>
              </a:tblPr>
              <a:tblGrid>
                <a:gridCol w="11566800"/>
              </a:tblGrid>
              <a:tr h="360175">
                <a:tc>
                  <a:txBody>
                    <a:bodyPr/>
                    <a:lstStyle/>
                    <a:p>
                      <a:pPr indent="0" lvl="0" marL="0" marR="0" rtl="0" algn="ctr">
                        <a:lnSpc>
                          <a:spcPct val="100000"/>
                        </a:lnSpc>
                        <a:spcBef>
                          <a:spcPts val="0"/>
                        </a:spcBef>
                        <a:spcAft>
                          <a:spcPts val="0"/>
                        </a:spcAft>
                        <a:buNone/>
                      </a:pPr>
                      <a:r>
                        <a:rPr b="1" lang="ko-KR" sz="1400" u="none" cap="none" strike="noStrike">
                          <a:solidFill>
                            <a:schemeClr val="lt1"/>
                          </a:solidFill>
                        </a:rPr>
                        <a:t>전세데이터에 나머지 데이터 병합</a:t>
                      </a:r>
                      <a:endParaRPr/>
                    </a:p>
                  </a:txBody>
                  <a:tcPr marT="45725" marB="45725" marR="91450" marL="91450">
                    <a:solidFill>
                      <a:srgbClr val="1B328F"/>
                    </a:solidFill>
                  </a:tcPr>
                </a:tc>
              </a:tr>
              <a:tr h="1499600">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인구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기준금리, 실업률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경기종합지수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전세수급동향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매매 실거래가격지수, 평균매매가격 데이터 병합</a:t>
                      </a:r>
                      <a:endParaRPr sz="1200" u="none" cap="none" strike="noStrike"/>
                    </a:p>
                  </a:txBody>
                  <a:tcPr marT="45725" marB="45725" marR="91450" marL="91450">
                    <a:solidFill>
                      <a:srgbClr val="FFFFFF"/>
                    </a:solidFill>
                  </a:tcPr>
                </a:tc>
              </a:tr>
            </a:tbl>
          </a:graphicData>
        </a:graphic>
      </p:graphicFrame>
      <p:sp>
        <p:nvSpPr>
          <p:cNvPr id="570" name="Google Shape;570;p38"/>
          <p:cNvSpPr/>
          <p:nvPr/>
        </p:nvSpPr>
        <p:spPr>
          <a:xfrm>
            <a:off x="6236910" y="1305268"/>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1" name="Google Shape;571;p38"/>
          <p:cNvSpPr/>
          <p:nvPr/>
        </p:nvSpPr>
        <p:spPr>
          <a:xfrm>
            <a:off x="6021949" y="2745645"/>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72" name="Google Shape;572;p38"/>
          <p:cNvPicPr preferRelativeResize="0"/>
          <p:nvPr/>
        </p:nvPicPr>
        <p:blipFill rotWithShape="1">
          <a:blip r:embed="rId4">
            <a:alphaModFix/>
          </a:blip>
          <a:srcRect b="0" l="0" r="0" t="0"/>
          <a:stretch/>
        </p:blipFill>
        <p:spPr>
          <a:xfrm>
            <a:off x="4754879" y="5076520"/>
            <a:ext cx="7054851" cy="1095528"/>
          </a:xfrm>
          <a:prstGeom prst="rect">
            <a:avLst/>
          </a:prstGeom>
          <a:noFill/>
          <a:ln>
            <a:noFill/>
          </a:ln>
        </p:spPr>
      </p:pic>
      <p:pic>
        <p:nvPicPr>
          <p:cNvPr descr="텍스트, 폰트, 번호, 문서이(가) 표시된 사진&#10;&#10;자동 생성된 설명" id="573" name="Google Shape;573;p38"/>
          <p:cNvPicPr preferRelativeResize="0"/>
          <p:nvPr/>
        </p:nvPicPr>
        <p:blipFill rotWithShape="1">
          <a:blip r:embed="rId5">
            <a:alphaModFix/>
          </a:blip>
          <a:srcRect b="0" l="0" r="0" t="0"/>
          <a:stretch/>
        </p:blipFill>
        <p:spPr>
          <a:xfrm>
            <a:off x="208322" y="1681615"/>
            <a:ext cx="5593112" cy="2466348"/>
          </a:xfrm>
          <a:prstGeom prst="rect">
            <a:avLst/>
          </a:prstGeom>
          <a:noFill/>
          <a:ln>
            <a:noFill/>
          </a:ln>
        </p:spPr>
      </p:pic>
      <p:pic>
        <p:nvPicPr>
          <p:cNvPr descr="텍스트, 폰트, 번호, 흑백이(가) 표시된 사진&#10;&#10;자동 생성된 설명" id="574" name="Google Shape;574;p38"/>
          <p:cNvPicPr preferRelativeResize="0"/>
          <p:nvPr/>
        </p:nvPicPr>
        <p:blipFill rotWithShape="1">
          <a:blip r:embed="rId6">
            <a:alphaModFix/>
          </a:blip>
          <a:srcRect b="0" l="0" r="0" t="0"/>
          <a:stretch/>
        </p:blipFill>
        <p:spPr>
          <a:xfrm>
            <a:off x="6341426" y="1681615"/>
            <a:ext cx="5642252" cy="24663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9"/>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580" name="Google Shape;580;p39"/>
          <p:cNvGrpSpPr/>
          <p:nvPr/>
        </p:nvGrpSpPr>
        <p:grpSpPr>
          <a:xfrm>
            <a:off x="10027920" y="-3"/>
            <a:ext cx="2164081" cy="781115"/>
            <a:chOff x="9919316" y="4585314"/>
            <a:chExt cx="2272685" cy="1136343"/>
          </a:xfrm>
        </p:grpSpPr>
        <p:sp>
          <p:nvSpPr>
            <p:cNvPr id="581" name="Google Shape;581;p39"/>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82" name="Google Shape;582;p39"/>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583" name="Google Shape;583;p39"/>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584" name="Google Shape;584;p39"/>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585" name="Google Shape;585;p39"/>
          <p:cNvGraphicFramePr/>
          <p:nvPr/>
        </p:nvGraphicFramePr>
        <p:xfrm>
          <a:off x="313363" y="4615541"/>
          <a:ext cx="3000000" cy="3000000"/>
        </p:xfrm>
        <a:graphic>
          <a:graphicData uri="http://schemas.openxmlformats.org/drawingml/2006/table">
            <a:tbl>
              <a:tblPr bandRow="1" firstRow="1">
                <a:noFill/>
                <a:tableStyleId>{2B1135B3-D149-4B6D-9136-FE116253C429}</a:tableStyleId>
              </a:tblPr>
              <a:tblGrid>
                <a:gridCol w="5782625"/>
                <a:gridCol w="5782625"/>
              </a:tblGrid>
              <a:tr h="299375">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결측치 제거</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결측치 처리</a:t>
                      </a:r>
                      <a:endParaRPr/>
                    </a:p>
                  </a:txBody>
                  <a:tcPr marT="45725" marB="45725" marR="91450" marL="91450">
                    <a:lnL cap="flat" cmpd="sng" w="12700">
                      <a:solidFill>
                        <a:srgbClr val="1B328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519000">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‘건축년도, 층, 본번, 부번, 법정동명, 평균매매가격’의 결측치 제거 </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‘기준금리’ 결측치(23년 8,9월)는 ‘3.5’로 대체</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‘범죄율’ 결측치는 연도별, 자치구별 평균으로 대체 </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XGBoost 모델 활용 결측치를 예측하여 대체</a:t>
                      </a:r>
                      <a:endParaRPr/>
                    </a:p>
                  </a:txBody>
                  <a:tcPr marT="45725" marB="45725" marR="91450" marL="91450">
                    <a:lnL cap="flat" cmpd="sng" w="12700">
                      <a:solidFill>
                        <a:srgbClr val="1B328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86" name="Google Shape;586;p39"/>
          <p:cNvSpPr/>
          <p:nvPr/>
        </p:nvSpPr>
        <p:spPr>
          <a:xfrm>
            <a:off x="87090" y="1309985"/>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7" name="Google Shape;587;p39"/>
          <p:cNvSpPr txBox="1"/>
          <p:nvPr/>
        </p:nvSpPr>
        <p:spPr>
          <a:xfrm>
            <a:off x="2424598" y="1339553"/>
            <a:ext cx="8498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Before</a:t>
            </a:r>
            <a:endParaRPr b="1" i="0" sz="1400" u="none" cap="none" strike="noStrike">
              <a:solidFill>
                <a:srgbClr val="1B328F"/>
              </a:solidFill>
              <a:latin typeface="Arial"/>
              <a:ea typeface="Arial"/>
              <a:cs typeface="Arial"/>
              <a:sym typeface="Arial"/>
            </a:endParaRPr>
          </a:p>
        </p:txBody>
      </p:sp>
      <p:sp>
        <p:nvSpPr>
          <p:cNvPr id="588" name="Google Shape;588;p39"/>
          <p:cNvSpPr txBox="1"/>
          <p:nvPr/>
        </p:nvSpPr>
        <p:spPr>
          <a:xfrm>
            <a:off x="8696465" y="1339553"/>
            <a:ext cx="1663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After</a:t>
            </a:r>
            <a:endParaRPr b="1" i="0" sz="1400" u="none" cap="none" strike="noStrike">
              <a:solidFill>
                <a:srgbClr val="1B328F"/>
              </a:solidFill>
              <a:latin typeface="Arial"/>
              <a:ea typeface="Arial"/>
              <a:cs typeface="Arial"/>
              <a:sym typeface="Arial"/>
            </a:endParaRPr>
          </a:p>
        </p:txBody>
      </p:sp>
      <p:pic>
        <p:nvPicPr>
          <p:cNvPr id="589" name="Google Shape;589;p39"/>
          <p:cNvPicPr preferRelativeResize="0"/>
          <p:nvPr/>
        </p:nvPicPr>
        <p:blipFill rotWithShape="1">
          <a:blip r:embed="rId4">
            <a:alphaModFix/>
          </a:blip>
          <a:srcRect b="0" l="0" r="0" t="0"/>
          <a:stretch/>
        </p:blipFill>
        <p:spPr>
          <a:xfrm>
            <a:off x="313363" y="5338014"/>
            <a:ext cx="3924848" cy="971686"/>
          </a:xfrm>
          <a:prstGeom prst="rect">
            <a:avLst/>
          </a:prstGeom>
          <a:noFill/>
          <a:ln>
            <a:noFill/>
          </a:ln>
        </p:spPr>
      </p:pic>
      <p:sp>
        <p:nvSpPr>
          <p:cNvPr id="590" name="Google Shape;590;p39"/>
          <p:cNvSpPr/>
          <p:nvPr/>
        </p:nvSpPr>
        <p:spPr>
          <a:xfrm>
            <a:off x="6236910" y="1309985"/>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1" name="Google Shape;591;p39"/>
          <p:cNvSpPr/>
          <p:nvPr/>
        </p:nvSpPr>
        <p:spPr>
          <a:xfrm>
            <a:off x="6021949" y="2745645"/>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0"/>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597" name="Google Shape;597;p40"/>
          <p:cNvGrpSpPr/>
          <p:nvPr/>
        </p:nvGrpSpPr>
        <p:grpSpPr>
          <a:xfrm>
            <a:off x="10027920" y="-3"/>
            <a:ext cx="2164081" cy="781115"/>
            <a:chOff x="9919316" y="4585314"/>
            <a:chExt cx="2272685" cy="1136343"/>
          </a:xfrm>
        </p:grpSpPr>
        <p:sp>
          <p:nvSpPr>
            <p:cNvPr id="598" name="Google Shape;598;p40"/>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99" name="Google Shape;599;p40"/>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00" name="Google Shape;600;p40"/>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EDA</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01" name="Google Shape;601;p40"/>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02" name="Google Shape;602;p40"/>
          <p:cNvGraphicFramePr/>
          <p:nvPr/>
        </p:nvGraphicFramePr>
        <p:xfrm>
          <a:off x="313363" y="4902927"/>
          <a:ext cx="3000000" cy="3000000"/>
        </p:xfrm>
        <a:graphic>
          <a:graphicData uri="http://schemas.openxmlformats.org/drawingml/2006/table">
            <a:tbl>
              <a:tblPr bandRow="1" firstRow="1">
                <a:noFill/>
                <a:tableStyleId>{2B1135B3-D149-4B6D-9136-FE116253C429}</a:tableStyleId>
              </a:tblPr>
              <a:tblGrid>
                <a:gridCol w="5782625"/>
                <a:gridCol w="5782625"/>
              </a:tblGrid>
              <a:tr h="254175">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서울 자치구별 부동산 거래 데이터 비율</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서울 자치구별 부동산 거래 데이터 비율 Top 10</a:t>
                      </a:r>
                      <a:endParaRPr sz="1400" u="none" cap="none" strike="noStrike">
                        <a:solidFill>
                          <a:srgbClr val="FFFFFF"/>
                        </a:solidFill>
                      </a:endParaRPr>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372550">
                <a:tc>
                  <a:txBody>
                    <a:bodyPr/>
                    <a:lstStyle/>
                    <a:p>
                      <a:pPr indent="-209550" lvl="0" marL="285750" marR="0" rtl="0" algn="l">
                        <a:lnSpc>
                          <a:spcPct val="150000"/>
                        </a:lnSpc>
                        <a:spcBef>
                          <a:spcPts val="0"/>
                        </a:spcBef>
                        <a:spcAft>
                          <a:spcPts val="0"/>
                        </a:spcAft>
                        <a:buClr>
                          <a:schemeClr val="dk1"/>
                        </a:buClr>
                        <a:buSzPts val="1100"/>
                        <a:buFont typeface="Arial"/>
                        <a:buNone/>
                      </a:pPr>
                      <a:r>
                        <a:rPr lang="ko-KR" sz="1200"/>
                        <a:t>2011년도부터 2023년 7월까지의 서울 자치구별 부동산 거래량을 파이차트로 나타냄</a:t>
                      </a:r>
                      <a:endParaRPr sz="1200"/>
                    </a:p>
                    <a:p>
                      <a:pPr indent="-209550" lvl="0" marL="285750" marR="0" rtl="0" algn="l">
                        <a:lnSpc>
                          <a:spcPct val="150000"/>
                        </a:lnSpc>
                        <a:spcBef>
                          <a:spcPts val="0"/>
                        </a:spcBef>
                        <a:spcAft>
                          <a:spcPts val="0"/>
                        </a:spcAft>
                        <a:buClr>
                          <a:schemeClr val="dk1"/>
                        </a:buClr>
                        <a:buSzPts val="1100"/>
                        <a:buFont typeface="Arial"/>
                        <a:buNone/>
                      </a:pPr>
                      <a:r>
                        <a:rPr lang="ko-KR" sz="1200"/>
                        <a:t>송파구, 노원구, 강남구, 강서구, 강동구, 양천구, 서초구, 영등포구, 구로구, 마포구가 자치구별 거래량 Top10에 해당하는 것으로 발견</a:t>
                      </a:r>
                      <a:endParaRPr sz="1200"/>
                    </a:p>
                    <a:p>
                      <a:pPr indent="-209550" lvl="0" marL="285750" marR="0" rtl="0" algn="l">
                        <a:lnSpc>
                          <a:spcPct val="150000"/>
                        </a:lnSpc>
                        <a:spcBef>
                          <a:spcPts val="0"/>
                        </a:spcBef>
                        <a:spcAft>
                          <a:spcPts val="0"/>
                        </a:spcAft>
                        <a:buClr>
                          <a:schemeClr val="dk1"/>
                        </a:buClr>
                        <a:buSzPts val="1100"/>
                        <a:buFont typeface="Arial"/>
                        <a:buNone/>
                      </a:pPr>
                      <a:r>
                        <a:t/>
                      </a:r>
                      <a:endParaRPr sz="1200"/>
                    </a:p>
                    <a:p>
                      <a:pPr indent="0" lvl="0" marL="0" marR="0" rtl="0" algn="l">
                        <a:lnSpc>
                          <a:spcPct val="150000"/>
                        </a:lnSpc>
                        <a:spcBef>
                          <a:spcPts val="0"/>
                        </a:spcBef>
                        <a:spcAft>
                          <a:spcPts val="0"/>
                        </a:spcAft>
                        <a:buClr>
                          <a:srgbClr val="000000"/>
                        </a:buClr>
                        <a:buSzPts val="1200"/>
                        <a:buFont typeface="Arial"/>
                        <a:buNone/>
                      </a:pPr>
                      <a:r>
                        <a:t/>
                      </a:r>
                      <a:endParaRPr sz="1200"/>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09550" lvl="0" marL="285750" marR="0" rtl="0" algn="l">
                        <a:lnSpc>
                          <a:spcPct val="150000"/>
                        </a:lnSpc>
                        <a:spcBef>
                          <a:spcPts val="0"/>
                        </a:spcBef>
                        <a:spcAft>
                          <a:spcPts val="0"/>
                        </a:spcAft>
                        <a:buClr>
                          <a:srgbClr val="000000"/>
                        </a:buClr>
                        <a:buSzPts val="1200"/>
                        <a:buFont typeface="Arial"/>
                        <a:buNone/>
                      </a:pPr>
                      <a:r>
                        <a:rPr lang="ko-KR" sz="1200"/>
                        <a:t>서울 거래량 Top10 자치구별 중 송파구, 노원구, 강남구, 강서구가 많은 거래량을 차지하고 있음을 발견</a:t>
                      </a:r>
                      <a:endParaRPr sz="1200" u="none" cap="none" strike="noStrike"/>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03" name="Google Shape;603;p40"/>
          <p:cNvPicPr preferRelativeResize="0"/>
          <p:nvPr/>
        </p:nvPicPr>
        <p:blipFill rotWithShape="1">
          <a:blip r:embed="rId4">
            <a:alphaModFix/>
          </a:blip>
          <a:srcRect b="0" l="0" r="0" t="4003"/>
          <a:stretch/>
        </p:blipFill>
        <p:spPr>
          <a:xfrm>
            <a:off x="1162375" y="911124"/>
            <a:ext cx="3999250" cy="3899300"/>
          </a:xfrm>
          <a:prstGeom prst="rect">
            <a:avLst/>
          </a:prstGeom>
          <a:noFill/>
          <a:ln>
            <a:noFill/>
          </a:ln>
        </p:spPr>
      </p:pic>
      <p:pic>
        <p:nvPicPr>
          <p:cNvPr id="604" name="Google Shape;604;p40"/>
          <p:cNvPicPr preferRelativeResize="0"/>
          <p:nvPr/>
        </p:nvPicPr>
        <p:blipFill rotWithShape="1">
          <a:blip r:embed="rId5">
            <a:alphaModFix/>
          </a:blip>
          <a:srcRect b="0" l="0" r="0" t="4425"/>
          <a:stretch/>
        </p:blipFill>
        <p:spPr>
          <a:xfrm>
            <a:off x="6852375" y="902448"/>
            <a:ext cx="3951800" cy="38791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1"/>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10" name="Google Shape;610;p41"/>
          <p:cNvGrpSpPr/>
          <p:nvPr/>
        </p:nvGrpSpPr>
        <p:grpSpPr>
          <a:xfrm>
            <a:off x="10027920" y="-3"/>
            <a:ext cx="2164081" cy="781115"/>
            <a:chOff x="9919316" y="4585314"/>
            <a:chExt cx="2272685" cy="1136343"/>
          </a:xfrm>
        </p:grpSpPr>
        <p:sp>
          <p:nvSpPr>
            <p:cNvPr id="611" name="Google Shape;611;p41"/>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12" name="Google Shape;612;p41"/>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13" name="Google Shape;613;p41"/>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EDA</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14" name="Google Shape;614;p41"/>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15" name="Google Shape;615;p41"/>
          <p:cNvGraphicFramePr/>
          <p:nvPr/>
        </p:nvGraphicFramePr>
        <p:xfrm>
          <a:off x="7933508" y="1489166"/>
          <a:ext cx="3000000" cy="3000000"/>
        </p:xfrm>
        <a:graphic>
          <a:graphicData uri="http://schemas.openxmlformats.org/drawingml/2006/table">
            <a:tbl>
              <a:tblPr bandRow="1" firstRow="1">
                <a:noFill/>
                <a:tableStyleId>{D2FC2C19-1C3D-41A6-8858-C62702452ECB}</a:tableStyleId>
              </a:tblPr>
              <a:tblGrid>
                <a:gridCol w="3945900"/>
              </a:tblGrid>
              <a:tr h="322225">
                <a:tc>
                  <a:txBody>
                    <a:bodyPr/>
                    <a:lstStyle/>
                    <a:p>
                      <a:pPr indent="0" lvl="0" marL="0" marR="0" rtl="0" algn="ctr">
                        <a:lnSpc>
                          <a:spcPct val="100000"/>
                        </a:lnSpc>
                        <a:spcBef>
                          <a:spcPts val="0"/>
                        </a:spcBef>
                        <a:spcAft>
                          <a:spcPts val="0"/>
                        </a:spcAft>
                        <a:buNone/>
                      </a:pPr>
                      <a:r>
                        <a:rPr b="1" lang="ko-KR" sz="1400" u="none" cap="none" strike="noStrike">
                          <a:solidFill>
                            <a:schemeClr val="lt1"/>
                          </a:solidFill>
                        </a:rPr>
                        <a:t>전세데이터에 나머지 데이터 병합</a:t>
                      </a:r>
                      <a:endParaRPr/>
                    </a:p>
                  </a:txBody>
                  <a:tcPr marT="45725" marB="45725" marR="91450" marL="91450">
                    <a:solidFill>
                      <a:srgbClr val="1B328F"/>
                    </a:solidFill>
                  </a:tcPr>
                </a:tc>
              </a:tr>
              <a:tr h="3957875">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인구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기준금리, 실업률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경기종합지수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전세수급동향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매매 실거래가격지수, 평균매매가격 데이터 병합</a:t>
                      </a:r>
                      <a:endParaRPr sz="1200" u="none" cap="none" strike="noStrike"/>
                    </a:p>
                  </a:txBody>
                  <a:tcPr marT="45725" marB="45725" marR="91450" marL="91450">
                    <a:solidFill>
                      <a:srgbClr val="FFFFFF"/>
                    </a:solidFill>
                  </a:tcPr>
                </a:tc>
              </a:tr>
            </a:tbl>
          </a:graphicData>
        </a:graphic>
      </p:graphicFrame>
      <p:pic>
        <p:nvPicPr>
          <p:cNvPr id="616" name="Google Shape;616;p41"/>
          <p:cNvPicPr preferRelativeResize="0"/>
          <p:nvPr/>
        </p:nvPicPr>
        <p:blipFill rotWithShape="1">
          <a:blip r:embed="rId4">
            <a:alphaModFix/>
          </a:blip>
          <a:srcRect b="0" l="0" r="0" t="0"/>
          <a:stretch/>
        </p:blipFill>
        <p:spPr>
          <a:xfrm>
            <a:off x="183289" y="1323672"/>
            <a:ext cx="7698428" cy="45284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2"/>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22" name="Google Shape;622;p42"/>
          <p:cNvGrpSpPr/>
          <p:nvPr/>
        </p:nvGrpSpPr>
        <p:grpSpPr>
          <a:xfrm>
            <a:off x="10027920" y="-3"/>
            <a:ext cx="2164081" cy="781115"/>
            <a:chOff x="9919316" y="4585314"/>
            <a:chExt cx="2272685" cy="1136343"/>
          </a:xfrm>
        </p:grpSpPr>
        <p:sp>
          <p:nvSpPr>
            <p:cNvPr id="623" name="Google Shape;623;p42"/>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24" name="Google Shape;624;p42"/>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25" name="Google Shape;625;p42"/>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EDA</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26" name="Google Shape;626;p42"/>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27" name="Google Shape;627;p42"/>
          <p:cNvGraphicFramePr/>
          <p:nvPr/>
        </p:nvGraphicFramePr>
        <p:xfrm>
          <a:off x="313363" y="4902927"/>
          <a:ext cx="3000000" cy="3000000"/>
        </p:xfrm>
        <a:graphic>
          <a:graphicData uri="http://schemas.openxmlformats.org/drawingml/2006/table">
            <a:tbl>
              <a:tblPr bandRow="1" firstRow="1">
                <a:noFill/>
                <a:tableStyleId>{2B1135B3-D149-4B6D-9136-FE116253C429}</a:tableStyleId>
              </a:tblPr>
              <a:tblGrid>
                <a:gridCol w="5782625"/>
                <a:gridCol w="5782625"/>
              </a:tblGrid>
              <a:tr h="261250">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서울 자치구별 부동산 평균/중위 전세가격</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FFFFFF"/>
                          </a:solidFill>
                        </a:rPr>
                        <a:t>서울 자치구별 부동산 평균/중위 전세가격 Top 10</a:t>
                      </a:r>
                      <a:endParaRPr sz="1400" u="none" cap="none" strike="noStrike">
                        <a:solidFill>
                          <a:srgbClr val="FFFFFF"/>
                        </a:solidFill>
                      </a:endParaRPr>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222425">
                <a:tc>
                  <a:txBody>
                    <a:bodyPr/>
                    <a:lstStyle/>
                    <a:p>
                      <a:pPr indent="-209550" lvl="0" marL="285750" marR="0" rtl="0" algn="l">
                        <a:lnSpc>
                          <a:spcPct val="150000"/>
                        </a:lnSpc>
                        <a:spcBef>
                          <a:spcPts val="0"/>
                        </a:spcBef>
                        <a:spcAft>
                          <a:spcPts val="0"/>
                        </a:spcAft>
                        <a:buClr>
                          <a:srgbClr val="000000"/>
                        </a:buClr>
                        <a:buSzPts val="1200"/>
                        <a:buFont typeface="Arial"/>
                        <a:buNone/>
                      </a:pPr>
                      <a:r>
                        <a:t/>
                      </a:r>
                      <a:endParaRPr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09550" lvl="0" marL="285750" marR="0" rtl="0" algn="l">
                        <a:lnSpc>
                          <a:spcPct val="150000"/>
                        </a:lnSpc>
                        <a:spcBef>
                          <a:spcPts val="0"/>
                        </a:spcBef>
                        <a:spcAft>
                          <a:spcPts val="0"/>
                        </a:spcAft>
                        <a:buClr>
                          <a:srgbClr val="000000"/>
                        </a:buClr>
                        <a:buSzPts val="1200"/>
                        <a:buFont typeface="Arial"/>
                        <a:buNone/>
                      </a:pPr>
                      <a:r>
                        <a:t/>
                      </a:r>
                      <a:endParaRPr sz="1200" u="none" cap="none" strike="noStrike"/>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28" name="Google Shape;628;p42"/>
          <p:cNvPicPr preferRelativeResize="0"/>
          <p:nvPr/>
        </p:nvPicPr>
        <p:blipFill rotWithShape="1">
          <a:blip r:embed="rId4">
            <a:alphaModFix/>
          </a:blip>
          <a:srcRect b="0" l="0" r="0" t="4782"/>
          <a:stretch/>
        </p:blipFill>
        <p:spPr>
          <a:xfrm>
            <a:off x="209007" y="1323714"/>
            <a:ext cx="5643612" cy="3375676"/>
          </a:xfrm>
          <a:prstGeom prst="rect">
            <a:avLst/>
          </a:prstGeom>
          <a:noFill/>
          <a:ln>
            <a:noFill/>
          </a:ln>
        </p:spPr>
      </p:pic>
      <p:pic>
        <p:nvPicPr>
          <p:cNvPr id="629" name="Google Shape;629;p42"/>
          <p:cNvPicPr preferRelativeResize="0"/>
          <p:nvPr/>
        </p:nvPicPr>
        <p:blipFill rotWithShape="1">
          <a:blip r:embed="rId5">
            <a:alphaModFix/>
          </a:blip>
          <a:srcRect b="0" l="0" r="0" t="4961"/>
          <a:stretch/>
        </p:blipFill>
        <p:spPr>
          <a:xfrm>
            <a:off x="5852619" y="1954420"/>
            <a:ext cx="6026019" cy="27449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3"/>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35" name="Google Shape;635;p43"/>
          <p:cNvGrpSpPr/>
          <p:nvPr/>
        </p:nvGrpSpPr>
        <p:grpSpPr>
          <a:xfrm>
            <a:off x="10027920" y="-3"/>
            <a:ext cx="2164081" cy="781115"/>
            <a:chOff x="9919316" y="4585314"/>
            <a:chExt cx="2272685" cy="1136343"/>
          </a:xfrm>
        </p:grpSpPr>
        <p:sp>
          <p:nvSpPr>
            <p:cNvPr id="636" name="Google Shape;636;p43"/>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37" name="Google Shape;637;p43"/>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38" name="Google Shape;638;p43"/>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통계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39" name="Google Shape;639;p43"/>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pic>
        <p:nvPicPr>
          <p:cNvPr id="640" name="Google Shape;640;p43"/>
          <p:cNvPicPr preferRelativeResize="0"/>
          <p:nvPr/>
        </p:nvPicPr>
        <p:blipFill rotWithShape="1">
          <a:blip r:embed="rId4">
            <a:alphaModFix/>
          </a:blip>
          <a:srcRect b="0" l="0" r="0" t="0"/>
          <a:stretch/>
        </p:blipFill>
        <p:spPr>
          <a:xfrm>
            <a:off x="157526" y="1323713"/>
            <a:ext cx="7549560" cy="5300521"/>
          </a:xfrm>
          <a:prstGeom prst="rect">
            <a:avLst/>
          </a:prstGeom>
          <a:noFill/>
          <a:ln>
            <a:noFill/>
          </a:ln>
        </p:spPr>
      </p:pic>
      <p:graphicFrame>
        <p:nvGraphicFramePr>
          <p:cNvPr id="641" name="Google Shape;641;p43"/>
          <p:cNvGraphicFramePr/>
          <p:nvPr/>
        </p:nvGraphicFramePr>
        <p:xfrm>
          <a:off x="7933508" y="1489166"/>
          <a:ext cx="3000000" cy="3000000"/>
        </p:xfrm>
        <a:graphic>
          <a:graphicData uri="http://schemas.openxmlformats.org/drawingml/2006/table">
            <a:tbl>
              <a:tblPr bandRow="1" firstRow="1">
                <a:noFill/>
                <a:tableStyleId>{D2FC2C19-1C3D-41A6-8858-C62702452ECB}</a:tableStyleId>
              </a:tblPr>
              <a:tblGrid>
                <a:gridCol w="3945900"/>
              </a:tblGrid>
              <a:tr h="322225">
                <a:tc>
                  <a:txBody>
                    <a:bodyPr/>
                    <a:lstStyle/>
                    <a:p>
                      <a:pPr indent="0" lvl="0" marL="0" marR="0" rtl="0" algn="ctr">
                        <a:lnSpc>
                          <a:spcPct val="100000"/>
                        </a:lnSpc>
                        <a:spcBef>
                          <a:spcPts val="0"/>
                        </a:spcBef>
                        <a:spcAft>
                          <a:spcPts val="0"/>
                        </a:spcAft>
                        <a:buNone/>
                      </a:pPr>
                      <a:r>
                        <a:rPr b="1" lang="ko-KR" sz="1400" u="none" cap="none" strike="noStrike">
                          <a:solidFill>
                            <a:schemeClr val="lt1"/>
                          </a:solidFill>
                        </a:rPr>
                        <a:t>상관관계 분석</a:t>
                      </a:r>
                      <a:endParaRPr/>
                    </a:p>
                  </a:txBody>
                  <a:tcPr marT="45725" marB="45725" marR="91450" marL="91450">
                    <a:solidFill>
                      <a:srgbClr val="1B328F"/>
                    </a:solidFill>
                  </a:tcPr>
                </a:tc>
              </a:tr>
              <a:tr h="3957875">
                <a:tc>
                  <a:txBody>
                    <a:bodyPr/>
                    <a:lstStyle/>
                    <a:p>
                      <a:pPr indent="-209550" lvl="0" marL="285750" marR="0" rtl="0" algn="l">
                        <a:lnSpc>
                          <a:spcPct val="150000"/>
                        </a:lnSpc>
                        <a:spcBef>
                          <a:spcPts val="0"/>
                        </a:spcBef>
                        <a:spcAft>
                          <a:spcPts val="0"/>
                        </a:spcAft>
                        <a:buClr>
                          <a:srgbClr val="000000"/>
                        </a:buClr>
                        <a:buSzPts val="1200"/>
                        <a:buFont typeface="Arial"/>
                        <a:buNone/>
                      </a:pPr>
                      <a:r>
                        <a:t/>
                      </a:r>
                      <a:endParaRPr sz="1200" u="none" cap="none" strike="noStrike"/>
                    </a:p>
                  </a:txBody>
                  <a:tcPr marT="45725" marB="45725" marR="91450" marL="91450">
                    <a:solidFill>
                      <a:srgbClr val="FFFFFF"/>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47" name="Google Shape;647;p44"/>
          <p:cNvGrpSpPr/>
          <p:nvPr/>
        </p:nvGrpSpPr>
        <p:grpSpPr>
          <a:xfrm>
            <a:off x="10027920" y="-3"/>
            <a:ext cx="2164081" cy="781115"/>
            <a:chOff x="9919316" y="4585314"/>
            <a:chExt cx="2272685" cy="1136343"/>
          </a:xfrm>
        </p:grpSpPr>
        <p:sp>
          <p:nvSpPr>
            <p:cNvPr id="648" name="Google Shape;648;p4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49" name="Google Shape;649;p4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50" name="Google Shape;650;p44"/>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EDA</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51" name="Google Shape;651;p44"/>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52" name="Google Shape;652;p44"/>
          <p:cNvGraphicFramePr/>
          <p:nvPr/>
        </p:nvGraphicFramePr>
        <p:xfrm>
          <a:off x="313363" y="4902927"/>
          <a:ext cx="3000000" cy="3000000"/>
        </p:xfrm>
        <a:graphic>
          <a:graphicData uri="http://schemas.openxmlformats.org/drawingml/2006/table">
            <a:tbl>
              <a:tblPr bandRow="1" firstRow="1">
                <a:noFill/>
                <a:tableStyleId>{2B1135B3-D149-4B6D-9136-FE116253C429}</a:tableStyleId>
              </a:tblPr>
              <a:tblGrid>
                <a:gridCol w="5782625"/>
                <a:gridCol w="5782625"/>
              </a:tblGrid>
              <a:tr h="261250">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층 Box Plot</a:t>
                      </a:r>
                      <a:endParaRPr sz="1400" u="none" cap="none" strike="noStrike">
                        <a:solidFill>
                          <a:srgbClr val="FFFFFF"/>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FFFFFF"/>
                          </a:solidFill>
                        </a:rPr>
                        <a:t>건물연수 Box Plot</a:t>
                      </a:r>
                      <a:endParaRPr sz="1400" u="none" cap="none" strike="noStrike">
                        <a:solidFill>
                          <a:srgbClr val="FFFFFF"/>
                        </a:solidFill>
                      </a:endParaRPr>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222425">
                <a:tc>
                  <a:txBody>
                    <a:bodyPr/>
                    <a:lstStyle/>
                    <a:p>
                      <a:pPr indent="-304800" lvl="0" marL="457200" rtl="0" algn="l">
                        <a:lnSpc>
                          <a:spcPct val="150000"/>
                        </a:lnSpc>
                        <a:spcBef>
                          <a:spcPts val="0"/>
                        </a:spcBef>
                        <a:spcAft>
                          <a:spcPts val="0"/>
                        </a:spcAft>
                        <a:buSzPts val="1200"/>
                        <a:buChar char="●"/>
                      </a:pPr>
                      <a:r>
                        <a:rPr lang="ko-KR" sz="1200"/>
                        <a:t>층이 높아질수록 전세가격이 상승하는 것을 확인</a:t>
                      </a:r>
                      <a:endParaRPr sz="1200"/>
                    </a:p>
                    <a:p>
                      <a:pPr indent="-209550" lvl="0" marL="285750" marR="0" rtl="0" algn="l">
                        <a:lnSpc>
                          <a:spcPct val="150000"/>
                        </a:lnSpc>
                        <a:spcBef>
                          <a:spcPts val="0"/>
                        </a:spcBef>
                        <a:spcAft>
                          <a:spcPts val="0"/>
                        </a:spcAft>
                        <a:buClr>
                          <a:srgbClr val="000000"/>
                        </a:buClr>
                        <a:buSzPts val="1200"/>
                        <a:buFont typeface="Arial"/>
                        <a:buNone/>
                      </a:pPr>
                      <a:r>
                        <a:t/>
                      </a:r>
                      <a:endParaRPr sz="1200"/>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304800" lvl="0" marL="457200" rtl="0" algn="l">
                        <a:lnSpc>
                          <a:spcPct val="150000"/>
                        </a:lnSpc>
                        <a:spcBef>
                          <a:spcPts val="0"/>
                        </a:spcBef>
                        <a:spcAft>
                          <a:spcPts val="0"/>
                        </a:spcAft>
                        <a:buSzPts val="1200"/>
                        <a:buChar char="●"/>
                      </a:pPr>
                      <a:r>
                        <a:rPr lang="ko-KR" sz="1200"/>
                        <a:t>건물연수(계약년도-건축년도)가 적거나 높을 때 전세가격이 높은 것을 확인</a:t>
                      </a:r>
                      <a:endParaRPr sz="1200"/>
                    </a:p>
                    <a:p>
                      <a:pPr indent="-304800" lvl="0" marL="457200" rtl="0" algn="l">
                        <a:lnSpc>
                          <a:spcPct val="150000"/>
                        </a:lnSpc>
                        <a:spcBef>
                          <a:spcPts val="0"/>
                        </a:spcBef>
                        <a:spcAft>
                          <a:spcPts val="0"/>
                        </a:spcAft>
                        <a:buSzPts val="1200"/>
                        <a:buChar char="●"/>
                      </a:pPr>
                      <a:r>
                        <a:rPr lang="ko-KR" sz="1200"/>
                        <a:t>건물연수가 높을 때 전세가격이 높은 것은 재개발에 대한 기대효과라고 추측</a:t>
                      </a:r>
                      <a:endParaRPr sz="1200"/>
                    </a:p>
                    <a:p>
                      <a:pPr indent="-209550" lvl="0" marL="285750" marR="0" rtl="0" algn="l">
                        <a:lnSpc>
                          <a:spcPct val="15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53" name="Google Shape;653;p44"/>
          <p:cNvPicPr preferRelativeResize="0"/>
          <p:nvPr/>
        </p:nvPicPr>
        <p:blipFill rotWithShape="1">
          <a:blip r:embed="rId4">
            <a:alphaModFix/>
          </a:blip>
          <a:srcRect b="0" l="0" r="0" t="0"/>
          <a:stretch/>
        </p:blipFill>
        <p:spPr>
          <a:xfrm>
            <a:off x="93305" y="1237079"/>
            <a:ext cx="6002695" cy="3404590"/>
          </a:xfrm>
          <a:prstGeom prst="rect">
            <a:avLst/>
          </a:prstGeom>
          <a:noFill/>
          <a:ln>
            <a:noFill/>
          </a:ln>
        </p:spPr>
      </p:pic>
      <p:pic>
        <p:nvPicPr>
          <p:cNvPr id="654" name="Google Shape;654;p44"/>
          <p:cNvPicPr preferRelativeResize="0"/>
          <p:nvPr/>
        </p:nvPicPr>
        <p:blipFill rotWithShape="1">
          <a:blip r:embed="rId5">
            <a:alphaModFix/>
          </a:blip>
          <a:srcRect b="0" l="0" r="0" t="0"/>
          <a:stretch/>
        </p:blipFill>
        <p:spPr>
          <a:xfrm>
            <a:off x="6096001" y="1237078"/>
            <a:ext cx="6001921" cy="34045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60" name="Google Shape;660;p45"/>
          <p:cNvGrpSpPr/>
          <p:nvPr/>
        </p:nvGrpSpPr>
        <p:grpSpPr>
          <a:xfrm>
            <a:off x="10027920" y="-3"/>
            <a:ext cx="2164081" cy="781115"/>
            <a:chOff x="9919316" y="4585314"/>
            <a:chExt cx="2272685" cy="1136343"/>
          </a:xfrm>
        </p:grpSpPr>
        <p:sp>
          <p:nvSpPr>
            <p:cNvPr id="661" name="Google Shape;661;p4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62" name="Google Shape;662;p4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63" name="Google Shape;663;p45"/>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EDA</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64" name="Google Shape;664;p45"/>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65" name="Google Shape;665;p45"/>
          <p:cNvGraphicFramePr/>
          <p:nvPr/>
        </p:nvGraphicFramePr>
        <p:xfrm>
          <a:off x="313363" y="4902927"/>
          <a:ext cx="3000000" cy="3000000"/>
        </p:xfrm>
        <a:graphic>
          <a:graphicData uri="http://schemas.openxmlformats.org/drawingml/2006/table">
            <a:tbl>
              <a:tblPr bandRow="1" firstRow="1">
                <a:noFill/>
                <a:tableStyleId>{2B1135B3-D149-4B6D-9136-FE116253C429}</a:tableStyleId>
              </a:tblPr>
              <a:tblGrid>
                <a:gridCol w="5782625"/>
                <a:gridCol w="5782625"/>
              </a:tblGrid>
              <a:tr h="261250">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임대면적 산점도</a:t>
                      </a:r>
                      <a:endParaRPr sz="1400" u="none" cap="none" strike="noStrike">
                        <a:solidFill>
                          <a:srgbClr val="FFFFFF"/>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FFFFFF"/>
                          </a:solidFill>
                        </a:rPr>
                        <a:t>범죄율 산점도</a:t>
                      </a:r>
                      <a:endParaRPr sz="1400" u="none" cap="none" strike="noStrike">
                        <a:solidFill>
                          <a:srgbClr val="FFFFFF"/>
                        </a:solidFill>
                      </a:endParaRPr>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222425">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임대면적이 넓을수록 전세가격이 상승하는 것을 확인</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일반적 통념과 달리 범죄율 높을수록 전세가격이 상승하는 것을 확인</a:t>
                      </a:r>
                      <a:endParaRPr/>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66" name="Google Shape;666;p45"/>
          <p:cNvPicPr preferRelativeResize="0"/>
          <p:nvPr/>
        </p:nvPicPr>
        <p:blipFill rotWithShape="1">
          <a:blip r:embed="rId4">
            <a:alphaModFix/>
          </a:blip>
          <a:srcRect b="0" l="0" r="0" t="0"/>
          <a:stretch/>
        </p:blipFill>
        <p:spPr>
          <a:xfrm>
            <a:off x="6095226" y="1234853"/>
            <a:ext cx="6002696" cy="3534591"/>
          </a:xfrm>
          <a:prstGeom prst="rect">
            <a:avLst/>
          </a:prstGeom>
          <a:noFill/>
          <a:ln>
            <a:noFill/>
          </a:ln>
        </p:spPr>
      </p:pic>
      <p:pic>
        <p:nvPicPr>
          <p:cNvPr id="667" name="Google Shape;667;p45"/>
          <p:cNvPicPr preferRelativeResize="0"/>
          <p:nvPr/>
        </p:nvPicPr>
        <p:blipFill rotWithShape="1">
          <a:blip r:embed="rId5">
            <a:alphaModFix/>
          </a:blip>
          <a:srcRect b="0" l="0" r="0" t="0"/>
          <a:stretch/>
        </p:blipFill>
        <p:spPr>
          <a:xfrm>
            <a:off x="93305" y="1249926"/>
            <a:ext cx="6001921" cy="35195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73" name="Google Shape;673;p46"/>
          <p:cNvGrpSpPr/>
          <p:nvPr/>
        </p:nvGrpSpPr>
        <p:grpSpPr>
          <a:xfrm>
            <a:off x="10027920" y="-3"/>
            <a:ext cx="2164081" cy="781115"/>
            <a:chOff x="9919316" y="4585314"/>
            <a:chExt cx="2272685" cy="1136343"/>
          </a:xfrm>
        </p:grpSpPr>
        <p:sp>
          <p:nvSpPr>
            <p:cNvPr id="674" name="Google Shape;674;p4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75" name="Google Shape;675;p4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76" name="Google Shape;676;p46"/>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통계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77" name="Google Shape;677;p46"/>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78" name="Google Shape;678;p46"/>
          <p:cNvGraphicFramePr/>
          <p:nvPr/>
        </p:nvGraphicFramePr>
        <p:xfrm>
          <a:off x="301688" y="1674310"/>
          <a:ext cx="3000000" cy="3000000"/>
        </p:xfrm>
        <a:graphic>
          <a:graphicData uri="http://schemas.openxmlformats.org/drawingml/2006/table">
            <a:tbl>
              <a:tblPr bandRow="1" firstRow="1">
                <a:noFill/>
                <a:tableStyleId>{244B2A3F-C0E9-42BE-BDF4-99333C8A7DFE}</a:tableStyleId>
              </a:tblPr>
              <a:tblGrid>
                <a:gridCol w="2897150"/>
                <a:gridCol w="2897150"/>
                <a:gridCol w="2897150"/>
                <a:gridCol w="2897150"/>
              </a:tblGrid>
              <a:tr h="370850">
                <a:tc>
                  <a:txBody>
                    <a:bodyPr/>
                    <a:lstStyle/>
                    <a:p>
                      <a:pPr indent="0" lvl="0" marL="0" marR="0" rtl="0" algn="l">
                        <a:lnSpc>
                          <a:spcPct val="100000"/>
                        </a:lnSpc>
                        <a:spcBef>
                          <a:spcPts val="0"/>
                        </a:spcBef>
                        <a:spcAft>
                          <a:spcPts val="0"/>
                        </a:spcAft>
                        <a:buNone/>
                      </a:pPr>
                      <a:r>
                        <a:rPr lang="ko-KR" sz="1400" u="none" cap="none" strike="noStrike"/>
                        <a:t>변수명(영어)</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변수명(한글)</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변수명(영어)</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변수명(한글)</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Building_Age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건물연수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Sell_Price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매매가격</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JS_BA</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임대면적</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Crime_Rates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범죄율</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Population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구별 인구수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IR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기준금리</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UR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실업률</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YearMonth</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년월</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LC_index</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선행종합지수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Shortest_Distance_to_Subway</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지하철까지의 최소거리</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CA_index</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동행종합지수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Shortest_Distance_to_School</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(초, 중, 고등)학교까지의 최소거리</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TC_index</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후행종합지수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Shortest_Distance_to_Univ</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대학교까지의 최소거리</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SDT_index</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전세수급동향</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Building_Use_encoded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인코딩된 건물용도</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HSP_index</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공동주택 매매 실거래가격지수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Region_Name_encoded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인코딩된 자치구명</a:t>
                      </a:r>
                      <a:endParaRPr/>
                    </a:p>
                  </a:txBody>
                  <a:tcPr marT="45725" marB="45725" marR="91450" marL="91450"/>
                </a:tc>
              </a:tr>
            </a:tbl>
          </a:graphicData>
        </a:graphic>
      </p:graphicFrame>
      <p:sp>
        <p:nvSpPr>
          <p:cNvPr id="679" name="Google Shape;679;p46"/>
          <p:cNvSpPr txBox="1"/>
          <p:nvPr/>
        </p:nvSpPr>
        <p:spPr>
          <a:xfrm>
            <a:off x="4898572" y="1237038"/>
            <a:ext cx="901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독립변수</a:t>
            </a:r>
            <a:endParaRPr/>
          </a:p>
        </p:txBody>
      </p:sp>
      <p:sp>
        <p:nvSpPr>
          <p:cNvPr id="680" name="Google Shape;680;p46"/>
          <p:cNvSpPr txBox="1"/>
          <p:nvPr/>
        </p:nvSpPr>
        <p:spPr>
          <a:xfrm>
            <a:off x="4898570" y="5532895"/>
            <a:ext cx="23326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종속변수</a:t>
            </a:r>
            <a:endParaRPr/>
          </a:p>
        </p:txBody>
      </p:sp>
      <p:graphicFrame>
        <p:nvGraphicFramePr>
          <p:cNvPr id="681" name="Google Shape;681;p46"/>
          <p:cNvGraphicFramePr/>
          <p:nvPr/>
        </p:nvGraphicFramePr>
        <p:xfrm>
          <a:off x="2485052" y="5905068"/>
          <a:ext cx="3000000" cy="3000000"/>
        </p:xfrm>
        <a:graphic>
          <a:graphicData uri="http://schemas.openxmlformats.org/drawingml/2006/table">
            <a:tbl>
              <a:tblPr bandRow="1" firstRow="1">
                <a:noFill/>
                <a:tableStyleId>{244B2A3F-C0E9-42BE-BDF4-99333C8A7DFE}</a:tableStyleId>
              </a:tblPr>
              <a:tblGrid>
                <a:gridCol w="2897150"/>
                <a:gridCol w="2897150"/>
              </a:tblGrid>
              <a:tr h="370850">
                <a:tc>
                  <a:txBody>
                    <a:bodyPr/>
                    <a:lstStyle/>
                    <a:p>
                      <a:pPr indent="0" lvl="0" marL="0" marR="0" rtl="0" algn="l">
                        <a:lnSpc>
                          <a:spcPct val="100000"/>
                        </a:lnSpc>
                        <a:spcBef>
                          <a:spcPts val="0"/>
                        </a:spcBef>
                        <a:spcAft>
                          <a:spcPts val="0"/>
                        </a:spcAft>
                        <a:buNone/>
                      </a:pPr>
                      <a:r>
                        <a:rPr lang="ko-KR" sz="1400" u="none" cap="none" strike="noStrike"/>
                        <a:t>변수명(영어)</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변수명(한글)</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JS_Price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전세 가격</a:t>
                      </a:r>
                      <a:endParaRPr sz="1400" u="none" cap="none" strike="noStrike"/>
                    </a:p>
                  </a:txBody>
                  <a:tcPr marT="45725" marB="45725" marR="91450" marL="9145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47"/>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87" name="Google Shape;687;p47"/>
          <p:cNvGrpSpPr/>
          <p:nvPr/>
        </p:nvGrpSpPr>
        <p:grpSpPr>
          <a:xfrm>
            <a:off x="10027920" y="-3"/>
            <a:ext cx="2164081" cy="781115"/>
            <a:chOff x="9919316" y="4585314"/>
            <a:chExt cx="2272685" cy="1136343"/>
          </a:xfrm>
        </p:grpSpPr>
        <p:sp>
          <p:nvSpPr>
            <p:cNvPr id="688" name="Google Shape;688;p47"/>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89" name="Google Shape;689;p47"/>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90" name="Google Shape;690;p47"/>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통계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91" name="Google Shape;691;p47"/>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692" name="Google Shape;692;p47"/>
          <p:cNvSpPr/>
          <p:nvPr/>
        </p:nvSpPr>
        <p:spPr>
          <a:xfrm>
            <a:off x="4749281" y="1120676"/>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Feature Ranking</a:t>
            </a:r>
            <a:endParaRPr b="0" i="0" sz="1400" u="none" cap="none" strike="noStrike">
              <a:solidFill>
                <a:schemeClr val="lt1"/>
              </a:solidFill>
              <a:latin typeface="Arial"/>
              <a:ea typeface="Arial"/>
              <a:cs typeface="Arial"/>
              <a:sym typeface="Arial"/>
            </a:endParaRPr>
          </a:p>
        </p:txBody>
      </p:sp>
      <p:sp>
        <p:nvSpPr>
          <p:cNvPr id="693" name="Google Shape;693;p47"/>
          <p:cNvSpPr/>
          <p:nvPr/>
        </p:nvSpPr>
        <p:spPr>
          <a:xfrm>
            <a:off x="357673" y="2335768"/>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SHAP with XGBoost</a:t>
            </a:r>
            <a:endParaRPr b="0" i="0" sz="1400" u="none" cap="none" strike="noStrike">
              <a:solidFill>
                <a:schemeClr val="lt1"/>
              </a:solidFill>
              <a:latin typeface="Arial"/>
              <a:ea typeface="Arial"/>
              <a:cs typeface="Arial"/>
              <a:sym typeface="Arial"/>
            </a:endParaRPr>
          </a:p>
        </p:txBody>
      </p:sp>
      <p:sp>
        <p:nvSpPr>
          <p:cNvPr id="694" name="Google Shape;694;p47"/>
          <p:cNvSpPr/>
          <p:nvPr/>
        </p:nvSpPr>
        <p:spPr>
          <a:xfrm>
            <a:off x="357673" y="5380656"/>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Random Forest</a:t>
            </a:r>
            <a:endParaRPr b="0" i="0" sz="1400" u="none" cap="none" strike="noStrike">
              <a:solidFill>
                <a:schemeClr val="lt1"/>
              </a:solidFill>
              <a:latin typeface="Arial"/>
              <a:ea typeface="Arial"/>
              <a:cs typeface="Arial"/>
              <a:sym typeface="Arial"/>
            </a:endParaRPr>
          </a:p>
        </p:txBody>
      </p:sp>
      <p:sp>
        <p:nvSpPr>
          <p:cNvPr id="695" name="Google Shape;695;p47"/>
          <p:cNvSpPr/>
          <p:nvPr/>
        </p:nvSpPr>
        <p:spPr>
          <a:xfrm>
            <a:off x="357673" y="4365694"/>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Mutual Information</a:t>
            </a:r>
            <a:endParaRPr b="0" i="0" sz="1400" u="none" cap="none" strike="noStrike">
              <a:solidFill>
                <a:schemeClr val="lt1"/>
              </a:solidFill>
              <a:latin typeface="Arial"/>
              <a:ea typeface="Arial"/>
              <a:cs typeface="Arial"/>
              <a:sym typeface="Arial"/>
            </a:endParaRPr>
          </a:p>
        </p:txBody>
      </p:sp>
      <p:sp>
        <p:nvSpPr>
          <p:cNvPr id="696" name="Google Shape;696;p47"/>
          <p:cNvSpPr/>
          <p:nvPr/>
        </p:nvSpPr>
        <p:spPr>
          <a:xfrm>
            <a:off x="357673" y="3350731"/>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Permutation Importacne</a:t>
            </a:r>
            <a:endParaRPr b="0" i="0" sz="1400" u="none" cap="none" strike="noStrike">
              <a:solidFill>
                <a:schemeClr val="lt1"/>
              </a:solidFill>
              <a:latin typeface="Arial"/>
              <a:ea typeface="Arial"/>
              <a:cs typeface="Arial"/>
              <a:sym typeface="Arial"/>
            </a:endParaRPr>
          </a:p>
        </p:txBody>
      </p:sp>
      <p:sp>
        <p:nvSpPr>
          <p:cNvPr id="697" name="Google Shape;697;p47"/>
          <p:cNvSpPr/>
          <p:nvPr/>
        </p:nvSpPr>
        <p:spPr>
          <a:xfrm>
            <a:off x="5720599" y="3725514"/>
            <a:ext cx="2015412" cy="2011810"/>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각 피처 중요도에 가중치 0.25 부여하고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종합 피처 중요도 계산 모델을 만들고 이를 활용하여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피처 중요도 계산</a:t>
            </a:r>
            <a:endParaRPr/>
          </a:p>
        </p:txBody>
      </p:sp>
      <p:sp>
        <p:nvSpPr>
          <p:cNvPr id="698" name="Google Shape;698;p47"/>
          <p:cNvSpPr/>
          <p:nvPr/>
        </p:nvSpPr>
        <p:spPr>
          <a:xfrm>
            <a:off x="177282" y="1783150"/>
            <a:ext cx="2388636" cy="4459030"/>
          </a:xfrm>
          <a:prstGeom prst="roundRect">
            <a:avLst>
              <a:gd fmla="val 16667" name="adj"/>
            </a:avLst>
          </a:prstGeom>
          <a:no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9" name="Google Shape;699;p47"/>
          <p:cNvSpPr txBox="1"/>
          <p:nvPr/>
        </p:nvSpPr>
        <p:spPr>
          <a:xfrm>
            <a:off x="438539" y="1931437"/>
            <a:ext cx="19345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모델 학습</a:t>
            </a:r>
            <a:endParaRPr/>
          </a:p>
        </p:txBody>
      </p:sp>
      <p:sp>
        <p:nvSpPr>
          <p:cNvPr id="700" name="Google Shape;700;p47"/>
          <p:cNvSpPr/>
          <p:nvPr/>
        </p:nvSpPr>
        <p:spPr>
          <a:xfrm>
            <a:off x="3034702" y="3816221"/>
            <a:ext cx="2015412" cy="2174031"/>
          </a:xfrm>
          <a:prstGeom prst="roundRect">
            <a:avLst>
              <a:gd fmla="val 16667" name="adj"/>
            </a:avLst>
          </a:prstGeom>
          <a:no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1" name="Google Shape;701;p47"/>
          <p:cNvSpPr/>
          <p:nvPr/>
        </p:nvSpPr>
        <p:spPr>
          <a:xfrm>
            <a:off x="3048778" y="3754539"/>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각 피처 중요도 정규화</a:t>
            </a:r>
            <a:endParaRPr/>
          </a:p>
        </p:txBody>
      </p:sp>
      <p:sp>
        <p:nvSpPr>
          <p:cNvPr id="702" name="Google Shape;702;p47"/>
          <p:cNvSpPr txBox="1"/>
          <p:nvPr/>
        </p:nvSpPr>
        <p:spPr>
          <a:xfrm>
            <a:off x="3200400" y="4599992"/>
            <a:ext cx="154888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Min-max scaling 사용</a:t>
            </a:r>
            <a:endParaRPr/>
          </a:p>
        </p:txBody>
      </p:sp>
      <p:pic>
        <p:nvPicPr>
          <p:cNvPr descr="텍스트, 스크린샷, 메뉴, 폰트이(가) 표시된 사진&#10;&#10;자동 생성된 설명" id="703" name="Google Shape;703;p47"/>
          <p:cNvPicPr preferRelativeResize="0"/>
          <p:nvPr/>
        </p:nvPicPr>
        <p:blipFill rotWithShape="1">
          <a:blip r:embed="rId4">
            <a:alphaModFix/>
          </a:blip>
          <a:srcRect b="0" l="0" r="0" t="0"/>
          <a:stretch/>
        </p:blipFill>
        <p:spPr>
          <a:xfrm>
            <a:off x="8403774" y="1047084"/>
            <a:ext cx="3566160" cy="5356860"/>
          </a:xfrm>
          <a:prstGeom prst="rect">
            <a:avLst/>
          </a:prstGeom>
          <a:noFill/>
          <a:ln>
            <a:noFill/>
          </a:ln>
        </p:spPr>
      </p:pic>
      <p:sp>
        <p:nvSpPr>
          <p:cNvPr id="704" name="Google Shape;704;p47"/>
          <p:cNvSpPr/>
          <p:nvPr/>
        </p:nvSpPr>
        <p:spPr>
          <a:xfrm>
            <a:off x="8403774" y="4365694"/>
            <a:ext cx="3566160" cy="201181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3"/>
          <p:cNvGrpSpPr/>
          <p:nvPr/>
        </p:nvGrpSpPr>
        <p:grpSpPr>
          <a:xfrm>
            <a:off x="812531" y="1515100"/>
            <a:ext cx="2480096" cy="2070613"/>
            <a:chOff x="645658" y="2233385"/>
            <a:chExt cx="3218495" cy="3389210"/>
          </a:xfrm>
        </p:grpSpPr>
        <p:sp>
          <p:nvSpPr>
            <p:cNvPr id="135" name="Google Shape;135;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김주성(팀장)</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통계 분석, 머신러닝</a:t>
              </a:r>
              <a:endParaRPr b="0" i="0" sz="1000" u="none" cap="none" strike="noStrike">
                <a:solidFill>
                  <a:srgbClr val="FFFFFF"/>
                </a:solidFill>
                <a:latin typeface="Malgun Gothic"/>
                <a:ea typeface="Malgun Gothic"/>
                <a:cs typeface="Malgun Gothic"/>
                <a:sym typeface="Malgun Gothic"/>
              </a:endParaRPr>
            </a:p>
          </p:txBody>
        </p:sp>
        <p:sp>
          <p:nvSpPr>
            <p:cNvPr id="136" name="Google Shape;136;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37" name="Google Shape;137;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38" name="Google Shape;138;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sp>
        <p:nvSpPr>
          <p:cNvPr id="139" name="Google Shape;139;p3"/>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40" name="Google Shape;140;p3"/>
          <p:cNvGrpSpPr/>
          <p:nvPr/>
        </p:nvGrpSpPr>
        <p:grpSpPr>
          <a:xfrm>
            <a:off x="10027920" y="-3"/>
            <a:ext cx="2164081" cy="781115"/>
            <a:chOff x="9919316" y="4585314"/>
            <a:chExt cx="2272685" cy="1136343"/>
          </a:xfrm>
        </p:grpSpPr>
        <p:sp>
          <p:nvSpPr>
            <p:cNvPr id="141" name="Google Shape;141;p3"/>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42" name="Google Shape;142;p3"/>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43" name="Google Shape;143;p3"/>
          <p:cNvSpPr txBox="1"/>
          <p:nvPr/>
        </p:nvSpPr>
        <p:spPr>
          <a:xfrm>
            <a:off x="93306" y="867747"/>
            <a:ext cx="37474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프로젝트 조직 (구성원 및 역할)</a:t>
            </a:r>
            <a:endParaRPr b="1" i="0" sz="1800" u="none" cap="none" strike="noStrike">
              <a:solidFill>
                <a:schemeClr val="dk1"/>
              </a:solidFill>
              <a:latin typeface="Malgun Gothic"/>
              <a:ea typeface="Malgun Gothic"/>
              <a:cs typeface="Malgun Gothic"/>
              <a:sym typeface="Malgun Gothic"/>
            </a:endParaRPr>
          </a:p>
        </p:txBody>
      </p:sp>
      <p:grpSp>
        <p:nvGrpSpPr>
          <p:cNvPr id="144" name="Google Shape;144;p3"/>
          <p:cNvGrpSpPr/>
          <p:nvPr/>
        </p:nvGrpSpPr>
        <p:grpSpPr>
          <a:xfrm>
            <a:off x="4855952" y="1515100"/>
            <a:ext cx="2480096" cy="2070613"/>
            <a:chOff x="645658" y="2233385"/>
            <a:chExt cx="3218495" cy="3389210"/>
          </a:xfrm>
        </p:grpSpPr>
        <p:sp>
          <p:nvSpPr>
            <p:cNvPr id="145" name="Google Shape;145;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이길연</a:t>
              </a:r>
              <a:endParaRPr b="1" i="0" sz="14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EDA, 통계 분석</a:t>
              </a:r>
              <a:endParaRPr b="0" i="0" sz="1000" u="none" cap="none" strike="noStrike">
                <a:solidFill>
                  <a:srgbClr val="FFFFFF"/>
                </a:solidFill>
                <a:latin typeface="Malgun Gothic"/>
                <a:ea typeface="Malgun Gothic"/>
                <a:cs typeface="Malgun Gothic"/>
                <a:sym typeface="Malgun Gothic"/>
              </a:endParaRPr>
            </a:p>
          </p:txBody>
        </p:sp>
        <p:sp>
          <p:nvSpPr>
            <p:cNvPr id="146" name="Google Shape;146;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47" name="Google Shape;147;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48" name="Google Shape;148;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grpSp>
        <p:nvGrpSpPr>
          <p:cNvPr id="149" name="Google Shape;149;p3"/>
          <p:cNvGrpSpPr/>
          <p:nvPr/>
        </p:nvGrpSpPr>
        <p:grpSpPr>
          <a:xfrm>
            <a:off x="8899373" y="1515100"/>
            <a:ext cx="2480096" cy="2070613"/>
            <a:chOff x="645658" y="2233385"/>
            <a:chExt cx="3218495" cy="3389210"/>
          </a:xfrm>
        </p:grpSpPr>
        <p:sp>
          <p:nvSpPr>
            <p:cNvPr id="150" name="Google Shape;150;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최동원</a:t>
              </a:r>
              <a:endParaRPr b="1" i="0" sz="14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머신러닝</a:t>
              </a:r>
              <a:endParaRPr b="0" i="0" sz="1000" u="none" cap="none" strike="noStrike">
                <a:solidFill>
                  <a:srgbClr val="FFFFFF"/>
                </a:solidFill>
                <a:latin typeface="Malgun Gothic"/>
                <a:ea typeface="Malgun Gothic"/>
                <a:cs typeface="Malgun Gothic"/>
                <a:sym typeface="Malgun Gothic"/>
              </a:endParaRPr>
            </a:p>
          </p:txBody>
        </p:sp>
        <p:sp>
          <p:nvSpPr>
            <p:cNvPr id="151" name="Google Shape;151;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52" name="Google Shape;152;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53" name="Google Shape;153;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grpSp>
        <p:nvGrpSpPr>
          <p:cNvPr id="154" name="Google Shape;154;p3"/>
          <p:cNvGrpSpPr/>
          <p:nvPr/>
        </p:nvGrpSpPr>
        <p:grpSpPr>
          <a:xfrm>
            <a:off x="794534" y="4214757"/>
            <a:ext cx="2480096" cy="2070613"/>
            <a:chOff x="645658" y="2233385"/>
            <a:chExt cx="3218495" cy="3389210"/>
          </a:xfrm>
        </p:grpSpPr>
        <p:sp>
          <p:nvSpPr>
            <p:cNvPr id="155" name="Google Shape;155;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최선재</a:t>
              </a:r>
              <a:endParaRPr b="1" i="0" sz="14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시각화, 웹연동</a:t>
              </a:r>
              <a:endParaRPr b="0" i="0" sz="1000" u="none" cap="none" strike="noStrike">
                <a:solidFill>
                  <a:srgbClr val="FFFFFF"/>
                </a:solidFill>
                <a:latin typeface="Malgun Gothic"/>
                <a:ea typeface="Malgun Gothic"/>
                <a:cs typeface="Malgun Gothic"/>
                <a:sym typeface="Malgun Gothic"/>
              </a:endParaRPr>
            </a:p>
          </p:txBody>
        </p:sp>
        <p:sp>
          <p:nvSpPr>
            <p:cNvPr id="156" name="Google Shape;156;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57" name="Google Shape;157;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58" name="Google Shape;158;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grpSp>
        <p:nvGrpSpPr>
          <p:cNvPr id="159" name="Google Shape;159;p3"/>
          <p:cNvGrpSpPr/>
          <p:nvPr/>
        </p:nvGrpSpPr>
        <p:grpSpPr>
          <a:xfrm>
            <a:off x="4837955" y="4214757"/>
            <a:ext cx="2480096" cy="2070613"/>
            <a:chOff x="645658" y="2233385"/>
            <a:chExt cx="3218495" cy="3389210"/>
          </a:xfrm>
        </p:grpSpPr>
        <p:sp>
          <p:nvSpPr>
            <p:cNvPr id="160" name="Google Shape;160;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최연우</a:t>
              </a:r>
              <a:endParaRPr b="1" i="0" sz="14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EDA, 시각화</a:t>
              </a:r>
              <a:endParaRPr b="0" i="0" sz="1000" u="none" cap="none" strike="noStrike">
                <a:solidFill>
                  <a:srgbClr val="FFFFFF"/>
                </a:solidFill>
                <a:latin typeface="Malgun Gothic"/>
                <a:ea typeface="Malgun Gothic"/>
                <a:cs typeface="Malgun Gothic"/>
                <a:sym typeface="Malgun Gothic"/>
              </a:endParaRPr>
            </a:p>
          </p:txBody>
        </p:sp>
        <p:sp>
          <p:nvSpPr>
            <p:cNvPr id="161" name="Google Shape;161;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62" name="Google Shape;162;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63" name="Google Shape;163;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grpSp>
        <p:nvGrpSpPr>
          <p:cNvPr id="164" name="Google Shape;164;p3"/>
          <p:cNvGrpSpPr/>
          <p:nvPr/>
        </p:nvGrpSpPr>
        <p:grpSpPr>
          <a:xfrm>
            <a:off x="8881376" y="4214757"/>
            <a:ext cx="2480096" cy="2070613"/>
            <a:chOff x="645658" y="2233385"/>
            <a:chExt cx="3218495" cy="3389210"/>
          </a:xfrm>
        </p:grpSpPr>
        <p:sp>
          <p:nvSpPr>
            <p:cNvPr id="165" name="Google Shape;165;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황신엽</a:t>
              </a:r>
              <a:endParaRPr b="1" i="0" sz="14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EDA</a:t>
              </a:r>
              <a:endParaRPr b="0" i="0" sz="1400" u="none" cap="none" strike="noStrike">
                <a:solidFill>
                  <a:srgbClr val="000000"/>
                </a:solidFill>
                <a:latin typeface="Arial"/>
                <a:ea typeface="Arial"/>
                <a:cs typeface="Arial"/>
                <a:sym typeface="Arial"/>
              </a:endParaRPr>
            </a:p>
          </p:txBody>
        </p:sp>
        <p:sp>
          <p:nvSpPr>
            <p:cNvPr id="166" name="Google Shape;166;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67" name="Google Shape;167;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68" name="Google Shape;168;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pic>
        <p:nvPicPr>
          <p:cNvPr descr="실루엣, 예술이(가) 표시된 사진&#10;&#10;중간 신뢰도로 자동 생성된 설명" id="169" name="Google Shape;169;p3"/>
          <p:cNvPicPr preferRelativeResize="0"/>
          <p:nvPr/>
        </p:nvPicPr>
        <p:blipFill rotWithShape="1">
          <a:blip r:embed="rId3">
            <a:alphaModFix/>
          </a:blip>
          <a:srcRect b="0" l="0" r="0" t="0"/>
          <a:stretch/>
        </p:blipFill>
        <p:spPr>
          <a:xfrm>
            <a:off x="1444247" y="1498475"/>
            <a:ext cx="1248704" cy="1307655"/>
          </a:xfrm>
          <a:prstGeom prst="rect">
            <a:avLst/>
          </a:prstGeom>
          <a:noFill/>
          <a:ln>
            <a:noFill/>
          </a:ln>
        </p:spPr>
      </p:pic>
      <p:pic>
        <p:nvPicPr>
          <p:cNvPr descr="실루엣, 예술이(가) 표시된 사진&#10;&#10;중간 신뢰도로 자동 생성된 설명" id="170" name="Google Shape;170;p3"/>
          <p:cNvPicPr preferRelativeResize="0"/>
          <p:nvPr/>
        </p:nvPicPr>
        <p:blipFill rotWithShape="1">
          <a:blip r:embed="rId3">
            <a:alphaModFix/>
          </a:blip>
          <a:srcRect b="0" l="0" r="0" t="0"/>
          <a:stretch/>
        </p:blipFill>
        <p:spPr>
          <a:xfrm>
            <a:off x="5523125" y="1498475"/>
            <a:ext cx="1248704" cy="1307655"/>
          </a:xfrm>
          <a:prstGeom prst="rect">
            <a:avLst/>
          </a:prstGeom>
          <a:noFill/>
          <a:ln>
            <a:noFill/>
          </a:ln>
        </p:spPr>
      </p:pic>
      <p:pic>
        <p:nvPicPr>
          <p:cNvPr descr="실루엣, 예술이(가) 표시된 사진&#10;&#10;중간 신뢰도로 자동 생성된 설명" id="171" name="Google Shape;171;p3"/>
          <p:cNvPicPr preferRelativeResize="0"/>
          <p:nvPr/>
        </p:nvPicPr>
        <p:blipFill rotWithShape="1">
          <a:blip r:embed="rId3">
            <a:alphaModFix/>
          </a:blip>
          <a:srcRect b="0" l="0" r="0" t="0"/>
          <a:stretch/>
        </p:blipFill>
        <p:spPr>
          <a:xfrm>
            <a:off x="9602003" y="1469707"/>
            <a:ext cx="1248704" cy="1307655"/>
          </a:xfrm>
          <a:prstGeom prst="rect">
            <a:avLst/>
          </a:prstGeom>
          <a:noFill/>
          <a:ln>
            <a:noFill/>
          </a:ln>
        </p:spPr>
      </p:pic>
      <p:pic>
        <p:nvPicPr>
          <p:cNvPr descr="실루엣, 예술이(가) 표시된 사진&#10;&#10;중간 신뢰도로 자동 생성된 설명" id="172" name="Google Shape;172;p3"/>
          <p:cNvPicPr preferRelativeResize="0"/>
          <p:nvPr/>
        </p:nvPicPr>
        <p:blipFill rotWithShape="1">
          <a:blip r:embed="rId3">
            <a:alphaModFix/>
          </a:blip>
          <a:srcRect b="0" l="0" r="0" t="0"/>
          <a:stretch/>
        </p:blipFill>
        <p:spPr>
          <a:xfrm>
            <a:off x="1410230" y="4189001"/>
            <a:ext cx="1248704" cy="1307655"/>
          </a:xfrm>
          <a:prstGeom prst="rect">
            <a:avLst/>
          </a:prstGeom>
          <a:noFill/>
          <a:ln>
            <a:noFill/>
          </a:ln>
        </p:spPr>
      </p:pic>
      <p:pic>
        <p:nvPicPr>
          <p:cNvPr descr="실루엣, 예술이(가) 표시된 사진&#10;&#10;중간 신뢰도로 자동 생성된 설명" id="173" name="Google Shape;173;p3"/>
          <p:cNvPicPr preferRelativeResize="0"/>
          <p:nvPr/>
        </p:nvPicPr>
        <p:blipFill rotWithShape="1">
          <a:blip r:embed="rId3">
            <a:alphaModFix/>
          </a:blip>
          <a:srcRect b="0" l="0" r="0" t="0"/>
          <a:stretch/>
        </p:blipFill>
        <p:spPr>
          <a:xfrm>
            <a:off x="9602003" y="4189000"/>
            <a:ext cx="1248704" cy="1307655"/>
          </a:xfrm>
          <a:prstGeom prst="rect">
            <a:avLst/>
          </a:prstGeom>
          <a:noFill/>
          <a:ln>
            <a:noFill/>
          </a:ln>
        </p:spPr>
      </p:pic>
      <p:pic>
        <p:nvPicPr>
          <p:cNvPr descr="클립아트, 그래픽, 상징, 디자인이(가) 표시된 사진&#10;&#10;자동 생성된 설명" id="174" name="Google Shape;174;p3"/>
          <p:cNvPicPr preferRelativeResize="0"/>
          <p:nvPr/>
        </p:nvPicPr>
        <p:blipFill rotWithShape="1">
          <a:blip r:embed="rId4">
            <a:alphaModFix/>
          </a:blip>
          <a:srcRect b="0" l="0" r="0" t="0"/>
          <a:stretch/>
        </p:blipFill>
        <p:spPr>
          <a:xfrm>
            <a:off x="5558581" y="4300396"/>
            <a:ext cx="1249200" cy="1192651"/>
          </a:xfrm>
          <a:prstGeom prst="rect">
            <a:avLst/>
          </a:prstGeom>
          <a:noFill/>
          <a:ln>
            <a:noFill/>
          </a:ln>
        </p:spPr>
      </p:pic>
      <p:pic>
        <p:nvPicPr>
          <p:cNvPr descr="어둠, 달, 블랙이(가) 표시된 사진&#10;&#10;자동 생성된 설명" id="175" name="Google Shape;175;p3"/>
          <p:cNvPicPr preferRelativeResize="0"/>
          <p:nvPr/>
        </p:nvPicPr>
        <p:blipFill rotWithShape="1">
          <a:blip r:embed="rId5">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8"/>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710" name="Google Shape;710;p48"/>
          <p:cNvGrpSpPr/>
          <p:nvPr/>
        </p:nvGrpSpPr>
        <p:grpSpPr>
          <a:xfrm>
            <a:off x="10027920" y="-3"/>
            <a:ext cx="2164081" cy="781115"/>
            <a:chOff x="9919316" y="4585314"/>
            <a:chExt cx="2272685" cy="1136343"/>
          </a:xfrm>
        </p:grpSpPr>
        <p:sp>
          <p:nvSpPr>
            <p:cNvPr id="711" name="Google Shape;711;p48"/>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712" name="Google Shape;712;p48"/>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713" name="Google Shape;713;p48"/>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통계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714" name="Google Shape;714;p48"/>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pSp>
        <p:nvGrpSpPr>
          <p:cNvPr id="715" name="Google Shape;715;p48"/>
          <p:cNvGrpSpPr/>
          <p:nvPr/>
        </p:nvGrpSpPr>
        <p:grpSpPr>
          <a:xfrm>
            <a:off x="503853" y="1450910"/>
            <a:ext cx="5309118" cy="1488233"/>
            <a:chOff x="503853" y="1450910"/>
            <a:chExt cx="3041780" cy="3491204"/>
          </a:xfrm>
        </p:grpSpPr>
        <p:sp>
          <p:nvSpPr>
            <p:cNvPr id="716" name="Google Shape;716;p48"/>
            <p:cNvSpPr/>
            <p:nvPr/>
          </p:nvSpPr>
          <p:spPr>
            <a:xfrm>
              <a:off x="503853" y="1548882"/>
              <a:ext cx="3041780" cy="3393232"/>
            </a:xfrm>
            <a:prstGeom prst="roundRect">
              <a:avLst>
                <a:gd fmla="val 16667" name="adj"/>
              </a:avLst>
            </a:prstGeom>
            <a:no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7" name="Google Shape;717;p48"/>
            <p:cNvSpPr/>
            <p:nvPr/>
          </p:nvSpPr>
          <p:spPr>
            <a:xfrm>
              <a:off x="503853" y="1450910"/>
              <a:ext cx="3041780" cy="628262"/>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다중 로지스틱 회귀분석</a:t>
              </a:r>
              <a:endParaRPr/>
            </a:p>
          </p:txBody>
        </p:sp>
        <p:sp>
          <p:nvSpPr>
            <p:cNvPr id="718" name="Google Shape;718;p48"/>
            <p:cNvSpPr txBox="1"/>
            <p:nvPr/>
          </p:nvSpPr>
          <p:spPr>
            <a:xfrm>
              <a:off x="503853" y="2318657"/>
              <a:ext cx="3041780" cy="160043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rgbClr val="000000"/>
                  </a:solidFill>
                  <a:latin typeface="Arial"/>
                  <a:ea typeface="Arial"/>
                  <a:cs typeface="Arial"/>
                  <a:sym typeface="Arial"/>
                </a:rPr>
                <a:t>3개 이상의 범주(클래스)를 가지는 종속변수를 예측하기 위해 사용</a:t>
              </a:r>
              <a:endParaRPr/>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rgbClr val="000000"/>
                  </a:solidFill>
                  <a:latin typeface="Arial"/>
                  <a:ea typeface="Arial"/>
                  <a:cs typeface="Arial"/>
                  <a:sym typeface="Arial"/>
                </a:rPr>
                <a:t>데이터마다 각 클래스에 대한 확률값을 구해 가장 확률값이 큰 클래스를 그 데이터의 예측 클래스로 한다.</a:t>
              </a:r>
              <a:endParaRPr b="0" i="0" sz="1400" u="none" cap="none" strike="noStrike">
                <a:solidFill>
                  <a:srgbClr val="000000"/>
                </a:solidFill>
                <a:latin typeface="Arial"/>
                <a:ea typeface="Arial"/>
                <a:cs typeface="Arial"/>
                <a:sym typeface="Arial"/>
              </a:endParaRPr>
            </a:p>
          </p:txBody>
        </p:sp>
      </p:grpSp>
      <p:sp>
        <p:nvSpPr>
          <p:cNvPr id="719" name="Google Shape;719;p48"/>
          <p:cNvSpPr txBox="1"/>
          <p:nvPr/>
        </p:nvSpPr>
        <p:spPr>
          <a:xfrm>
            <a:off x="6379031" y="1338705"/>
            <a:ext cx="5105400"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범위에 따라 5등분하여 0, 1, 2, 3, 4의 5개 클래스를 가진 범주형 데이터 'JS_Price_Category'로 변환</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0 : (1160, 65180)</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1 : (65180, 128890)</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2 : (128890, 192590)</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3 : (192590, 256300)</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4 : (256300, 320000) (단위 : 만원)</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9"/>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725" name="Google Shape;725;p49"/>
          <p:cNvGrpSpPr/>
          <p:nvPr/>
        </p:nvGrpSpPr>
        <p:grpSpPr>
          <a:xfrm>
            <a:off x="10027920" y="-3"/>
            <a:ext cx="2164081" cy="781115"/>
            <a:chOff x="9919316" y="4585314"/>
            <a:chExt cx="2272685" cy="1136343"/>
          </a:xfrm>
        </p:grpSpPr>
        <p:sp>
          <p:nvSpPr>
            <p:cNvPr id="726" name="Google Shape;726;p49"/>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727" name="Google Shape;727;p49"/>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728" name="Google Shape;728;p49"/>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통계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729" name="Google Shape;729;p49"/>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730" name="Google Shape;730;p49"/>
          <p:cNvSpPr txBox="1"/>
          <p:nvPr/>
        </p:nvSpPr>
        <p:spPr>
          <a:xfrm>
            <a:off x="707571" y="2198914"/>
            <a:ext cx="2960915" cy="37548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범주형 데이터인 'Building_Use', 'Region_Name'에 대해 target encoding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target encoding에서의 data leakage를 피하기 위해 아래의 데이터 전처리 수행</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학습데이터와 테스트 데이터의 분할을 먼저 진행</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학습데이터에 target encoding후에 테스트 데이터에 학습데이터의 인코딩 정보를 사용해 target encoding</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로지스틱 회귀를 진행하기 위해 종속 변수를 범주화</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종속변수의 클래스 간 불균형 해결을 위해 오버샘플링</a:t>
            </a:r>
            <a:endParaRPr b="0" i="0" sz="1400" u="none" cap="none" strike="noStrike">
              <a:solidFill>
                <a:srgbClr val="000000"/>
              </a:solidFill>
              <a:latin typeface="Arial"/>
              <a:ea typeface="Arial"/>
              <a:cs typeface="Arial"/>
              <a:sym typeface="Arial"/>
            </a:endParaRPr>
          </a:p>
        </p:txBody>
      </p:sp>
      <p:sp>
        <p:nvSpPr>
          <p:cNvPr id="731" name="Google Shape;731;p49"/>
          <p:cNvSpPr txBox="1"/>
          <p:nvPr/>
        </p:nvSpPr>
        <p:spPr>
          <a:xfrm>
            <a:off x="5802086" y="2590800"/>
            <a:ext cx="44958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Feature Engineering을 통해 독립변수의 순위 매기고 상위10개의 변수 제외한 하위 7개 변수('CA_index', 'Shortest_Distance_to_School', 'HSP_index', 'TC_index', 'IR', 'SDT_index', 'UR')에 대해 다중 로지스틱 회귀분석 진행</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교차검증을 통해 data leakage 확인</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36" name="Google Shape;736;p51"/>
          <p:cNvSpPr/>
          <p:nvPr/>
        </p:nvSpPr>
        <p:spPr>
          <a:xfrm>
            <a:off x="0" y="-3"/>
            <a:ext cx="12192000" cy="781115"/>
          </a:xfrm>
          <a:prstGeom prst="rect">
            <a:avLst/>
          </a:prstGeom>
          <a:solidFill>
            <a:srgbClr val="1b328f"/>
          </a:solidFill>
          <a:ln>
            <a:noFill/>
          </a:ln>
        </p:spPr>
        <p:txBody>
          <a:bodyPr wrap="square" lIns="91400" tIns="45700" rIns="91400"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37" name="Google Shape;737;p51"/>
          <p:cNvGrpSpPr/>
          <p:nvPr/>
        </p:nvGrpSpPr>
        <p:grpSpPr>
          <a:xfrm rot="0">
            <a:off x="10027920" y="-3"/>
            <a:ext cx="2164081" cy="781115"/>
            <a:chOff x="9919316" y="4585314"/>
            <a:chExt cx="2272685" cy="1136343"/>
          </a:xfrm>
        </p:grpSpPr>
        <p:sp>
          <p:nvSpPr>
            <p:cNvPr id="738" name="Google Shape;738;p51"/>
            <p:cNvSpPr/>
            <p:nvPr/>
          </p:nvSpPr>
          <p:spPr>
            <a:xfrm rot="5400000">
              <a:off x="11055659" y="4585314"/>
              <a:ext cx="1136342" cy="1136342"/>
            </a:xfrm>
            <a:prstGeom prst="rtTriangle">
              <a:avLst/>
            </a:prstGeom>
            <a:solidFill>
              <a:schemeClr val="lt1"/>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39" name="Google Shape;739;p51"/>
            <p:cNvSpPr/>
            <p:nvPr/>
          </p:nvSpPr>
          <p:spPr>
            <a:xfrm rot="16200000">
              <a:off x="9919316" y="4585315"/>
              <a:ext cx="1136342" cy="1136342"/>
            </a:xfrm>
            <a:prstGeom prst="rtTriangle">
              <a:avLst/>
            </a:prstGeom>
            <a:solidFill>
              <a:srgbClr val="00b0f0"/>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40" name="Google Shape;740;p51"/>
          <p:cNvSpPr txBox="1"/>
          <p:nvPr/>
        </p:nvSpPr>
        <p:spPr>
          <a:xfrm>
            <a:off x="93305" y="867747"/>
            <a:ext cx="3694923" cy="369291"/>
          </a:xfrm>
          <a:prstGeom prst="rect">
            <a:avLst/>
          </a:prstGeom>
          <a:noFill/>
          <a:ln>
            <a:noFill/>
          </a:ln>
        </p:spPr>
        <p:txBody>
          <a:bodyPr wrap="square" lIns="91400" tIns="45700" rIns="91400"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41" name="Google Shape;741;p51"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42" name="Google Shape;742;p51"/>
          <p:cNvGraphicFramePr/>
          <p:nvPr/>
        </p:nvGraphicFramePr>
        <p:xfrm>
          <a:off x="750889" y="2806063"/>
          <a:ext cx="4803125" cy="1880225"/>
        </p:xfrm>
        <a:graphic>
          <a:graphicData uri="http://schemas.openxmlformats.org/drawingml/2006/table">
            <a:tbl>
              <a:tblPr>
                <a:noFill/>
                <a:tableStyleId>{E7191028-2CD1-4925-942E-C43D4D18BA3F}</a:tableStyleId>
              </a:tblPr>
              <a:tblGrid>
                <a:gridCol w="1286475"/>
                <a:gridCol w="807800"/>
                <a:gridCol w="903125"/>
                <a:gridCol w="845525"/>
                <a:gridCol w="960200"/>
              </a:tblGrid>
              <a:tr h="305625">
                <a:tc rowSpan="2" gridSpan="2">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구분</a:t>
                      </a:r>
                      <a:endParaRPr/>
                    </a:p>
                  </a:txBody>
                  <a:tcPr marL="91450" marR="91450" marT="45725" marB="45725" anchor="ctr"/>
                </a:tc>
                <a:tc rowSpan="2" hMerge="1">
                  <a:txBody>
                    <a:bodyPr wrap="square">
                      <a:spAutoFit/>
                    </a:bodyPr>
                    <a:p>
                      <a:pPr>
                        <a:defRPr/>
                      </a:pPr>
                      <a:endParaRPr lang="ko-KR" altLang="en-US"/>
                    </a:p>
                  </a:txBody>
                  <a:tcPr marL="91440" marR="91440"/>
                </a:tc>
                <a:tc gridSpan="3">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전세가클래스(예측)</a:t>
                      </a:r>
                      <a:endParaRPr/>
                    </a:p>
                  </a:txBody>
                  <a:tcPr marL="91450" marR="91450" marT="45725" marB="45725" anchor="ctr"/>
                </a:tc>
                <a:tc hMerge="1">
                  <a:txBody>
                    <a:bodyPr wrap="square">
                      <a:spAutoFit/>
                    </a:bodyPr>
                    <a:p>
                      <a:pPr>
                        <a:defRPr/>
                      </a:pPr>
                      <a:endParaRPr lang="ko-KR" altLang="en-US"/>
                    </a:p>
                  </a:txBody>
                  <a:tcPr marL="91440" marR="91440"/>
                </a:tc>
                <a:tc hMerge="1">
                  <a:txBody>
                    <a:bodyPr wrap="square">
                      <a:spAutoFit/>
                    </a:bodyPr>
                    <a:p>
                      <a:pPr>
                        <a:defRPr/>
                      </a:pPr>
                      <a:endParaRPr lang="ko-KR" altLang="en-US"/>
                    </a:p>
                  </a:txBody>
                  <a:tcPr marL="91440" marR="91440"/>
                </a:tc>
              </a:tr>
              <a:tr h="305625">
                <a:tc gridSpan="2" vMerge="1">
                  <a:txBody>
                    <a:bodyPr wrap="square">
                      <a:spAutoFit/>
                    </a:bodyPr>
                    <a:p>
                      <a:pPr>
                        <a:defRPr/>
                      </a:pPr>
                      <a:endParaRPr lang="ko-KR" altLang="en-US"/>
                    </a:p>
                  </a:txBody>
                  <a:tcPr marL="91440" marR="91440"/>
                </a:tc>
                <a:tc hMerge="1" vMerge="1">
                  <a:txBody>
                    <a:bodyPr wrap="square">
                      <a:spAutoFit/>
                    </a:bodyPr>
                    <a:p>
                      <a:pPr>
                        <a:defRPr/>
                      </a:pPr>
                      <a:endParaRPr lang="ko-KR" altLang="en-US"/>
                    </a:p>
                  </a:txBody>
                  <a:tcPr marL="91440" marR="91440"/>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YES</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NO</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합계</a:t>
                      </a:r>
                      <a:endParaRPr/>
                    </a:p>
                  </a:txBody>
                  <a:tcPr marL="91450" marR="91450" marT="45725" marB="45725" anchor="ctr"/>
                </a:tc>
              </a:tr>
              <a:tr h="305625">
                <a:tc rowSpan="2">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전세가클래스</a:t>
                      </a:r>
                      <a:endParaRPr lang="ko-KR" sz="1400" u="none" strike="noStrike" cap="none"/>
                    </a:p>
                    <a:p>
                      <a:pPr marL="0" marR="0" lvl="0" indent="0" algn="ctr" rtl="0">
                        <a:lnSpc>
                          <a:spcPct val="100000"/>
                        </a:lnSpc>
                        <a:spcBef>
                          <a:spcPts val="0"/>
                        </a:spcBef>
                        <a:spcAft>
                          <a:spcPts val="0"/>
                        </a:spcAft>
                        <a:buNone/>
                        <a:defRPr/>
                      </a:pPr>
                      <a:r>
                        <a:rPr lang="ko-KR" sz="1400" u="none" strike="noStrike" cap="none"/>
                        <a:t>(실제)</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YES</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A</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B</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A+B</a:t>
                      </a:r>
                      <a:endParaRPr/>
                    </a:p>
                  </a:txBody>
                  <a:tcPr marL="91450" marR="91450" marT="45725" marB="45725" anchor="ctr"/>
                </a:tc>
              </a:tr>
              <a:tr h="435250">
                <a:tc vMerge="1">
                  <a:txBody>
                    <a:bodyPr wrap="square">
                      <a:spAutoFit/>
                    </a:bodyPr>
                    <a:p>
                      <a:pPr>
                        <a:defRPr/>
                      </a:pPr>
                      <a:endParaRPr lang="ko-KR" altLang="en-US"/>
                    </a:p>
                  </a:txBody>
                  <a:tcPr marL="91440" marR="91440"/>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NO</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C</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D</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C+D</a:t>
                      </a:r>
                      <a:endParaRPr/>
                    </a:p>
                  </a:txBody>
                  <a:tcPr marL="91450" marR="91450" marT="45725" marB="45725" anchor="ctr"/>
                </a:tc>
              </a:tr>
              <a:tr h="528100">
                <a:tc gridSpan="2">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합계</a:t>
                      </a:r>
                      <a:endParaRPr/>
                    </a:p>
                  </a:txBody>
                  <a:tcPr marL="91450" marR="91450" marT="45725" marB="45725" anchor="ctr"/>
                </a:tc>
                <a:tc hMerge="1">
                  <a:txBody>
                    <a:bodyPr wrap="square">
                      <a:spAutoFit/>
                    </a:bodyPr>
                    <a:p>
                      <a:pPr>
                        <a:defRPr/>
                      </a:pPr>
                      <a:endParaRPr lang="ko-KR" altLang="en-US"/>
                    </a:p>
                  </a:txBody>
                  <a:tcPr marL="91440" marR="91440"/>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A+C</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B+D</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A+B</a:t>
                      </a:r>
                      <a:endParaRPr lang="ko-KR" sz="1400" u="none" strike="noStrike" cap="none"/>
                    </a:p>
                    <a:p>
                      <a:pPr marL="0" marR="0" lvl="0" indent="0" algn="ctr" rtl="0">
                        <a:lnSpc>
                          <a:spcPct val="100000"/>
                        </a:lnSpc>
                        <a:spcBef>
                          <a:spcPts val="0"/>
                        </a:spcBef>
                        <a:spcAft>
                          <a:spcPts val="0"/>
                        </a:spcAft>
                        <a:buNone/>
                        <a:defRPr/>
                      </a:pPr>
                      <a:r>
                        <a:rPr lang="ko-KR" sz="1400" u="none" strike="noStrike" cap="none"/>
                        <a:t>C+D</a:t>
                      </a:r>
                      <a:endParaRPr/>
                    </a:p>
                  </a:txBody>
                  <a:tcPr marL="91450" marR="91450" marT="45725" marB="45725" anchor="ctr"/>
                </a:tc>
              </a:tr>
            </a:tbl>
          </a:graphicData>
        </a:graphic>
      </p:graphicFrame>
      <p:pic>
        <p:nvPicPr>
          <p:cNvPr id="743" name="Google Shape;743;p51"/>
          <p:cNvPicPr/>
          <p:nvPr/>
        </p:nvPicPr>
        <p:blipFill rotWithShape="1">
          <a:blip r:embed="rId4">
            <a:alphaModFix/>
          </a:blip>
          <a:srcRect/>
          <a:stretch>
            <a:fillRect/>
          </a:stretch>
        </p:blipFill>
        <p:spPr>
          <a:xfrm>
            <a:off x="990600" y="1418958"/>
            <a:ext cx="4416344" cy="1324241"/>
          </a:xfrm>
          <a:prstGeom prst="rect">
            <a:avLst/>
          </a:prstGeom>
          <a:noFill/>
          <a:ln>
            <a:noFill/>
          </a:ln>
        </p:spPr>
      </p:pic>
      <p:sp>
        <p:nvSpPr>
          <p:cNvPr id="744" name="Google Shape;744;p51"/>
          <p:cNvSpPr txBox="1"/>
          <p:nvPr/>
        </p:nvSpPr>
        <p:spPr>
          <a:xfrm>
            <a:off x="742948" y="5000626"/>
            <a:ext cx="4905376" cy="1150619"/>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sz="1400" b="0" i="0" u="none" strike="noStrike" cap="none">
                <a:solidFill>
                  <a:srgbClr val="000000"/>
                </a:solidFill>
                <a:latin typeface="Arial"/>
                <a:ea typeface="Arial"/>
                <a:cs typeface="Arial"/>
                <a:sym typeface="Arial"/>
              </a:rPr>
              <a:t>- Odds = 해당 사건이 발생할 확률 / 발생하지 않을 확률</a:t>
            </a:r>
            <a:endParaRPr lang="ko-K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ko-KR" sz="1400" b="0" i="0" u="none" strike="noStrike" cap="none">
                <a:solidFill>
                  <a:srgbClr val="000000"/>
                </a:solidFill>
                <a:latin typeface="Arial"/>
                <a:ea typeface="Arial"/>
                <a:cs typeface="Arial"/>
                <a:sym typeface="Arial"/>
              </a:rPr>
              <a:t>- OR&gt;1 : 사건 발생 확률이 오즈비만큼 더 크게 나타남</a:t>
            </a:r>
            <a:endParaRPr lang="ko-K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ko-KR" sz="1400" b="0" i="0" u="none" strike="noStrike" cap="none">
                <a:solidFill>
                  <a:srgbClr val="000000"/>
                </a:solidFill>
                <a:latin typeface="Arial"/>
                <a:ea typeface="Arial"/>
                <a:cs typeface="Arial"/>
                <a:sym typeface="Arial"/>
              </a:rPr>
              <a:t>- OR&lt;1 : 사건 발생 확률이 오즈비만큼 더 작게 나타남</a:t>
            </a:r>
            <a:endParaRPr lang="ko-K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ko-KR" sz="1400" b="0" i="0" u="none" strike="noStrike" cap="none">
                <a:solidFill>
                  <a:srgbClr val="000000"/>
                </a:solidFill>
                <a:latin typeface="Arial"/>
                <a:ea typeface="Arial"/>
                <a:cs typeface="Arial"/>
                <a:sym typeface="Arial"/>
              </a:rPr>
              <a:t>- OR=1 : 1에 가까울수록 사건이 발생할 확률에 유의미한 영향을 준다고 볼 수 없다고 판단</a:t>
            </a: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74" name="Google Shape;774;p53"/>
          <p:cNvGrpSpPr/>
          <p:nvPr/>
        </p:nvGrpSpPr>
        <p:grpSpPr>
          <a:xfrm rot="0">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변수 설정</a:t>
            </a:r>
            <a:endParaRPr sz="1400" b="0" i="0" u="none" strike="noStrike" cap="none">
              <a:solidFill>
                <a:srgbClr val="000000"/>
              </a:solidFill>
              <a:latin typeface="Arial"/>
              <a:ea typeface="Arial"/>
              <a:cs typeface="Arial"/>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79" name="Google Shape;779;p53"/>
          <p:cNvSpPr txBox="1"/>
          <p:nvPr/>
        </p:nvSpPr>
        <p:spPr>
          <a:xfrm>
            <a:off x="450337" y="1445748"/>
            <a:ext cx="4865914" cy="295402"/>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en-US" altLang="ko-KR" sz="1400" b="0" i="0" u="none" strike="noStrike" cap="none">
                <a:solidFill>
                  <a:srgbClr val="000000"/>
                </a:solidFill>
                <a:latin typeface="Arial"/>
                <a:ea typeface="Arial"/>
                <a:cs typeface="Arial"/>
                <a:sym typeface="Arial"/>
              </a:rPr>
              <a:t>VIF</a:t>
            </a:r>
            <a:r>
              <a:rPr lang="ko-KR" altLang="en-US" sz="1400" b="0" i="0" u="none" strike="noStrike" cap="none">
                <a:solidFill>
                  <a:srgbClr val="000000"/>
                </a:solidFill>
                <a:latin typeface="Arial"/>
                <a:ea typeface="Arial"/>
                <a:cs typeface="Arial"/>
                <a:sym typeface="Arial"/>
              </a:rPr>
              <a:t> </a:t>
            </a:r>
            <a:r>
              <a:rPr lang="en-US" altLang="ko-KR" sz="1400" b="0" i="0" u="none" strike="noStrike" cap="none">
                <a:solidFill>
                  <a:srgbClr val="000000"/>
                </a:solidFill>
                <a:latin typeface="Arial"/>
                <a:ea typeface="Arial"/>
                <a:cs typeface="Arial"/>
                <a:sym typeface="Arial"/>
              </a:rPr>
              <a:t>-</a:t>
            </a:r>
            <a:r>
              <a:rPr lang="ko-KR" altLang="en-US" sz="1400" b="0" i="0" u="none" strike="noStrike" cap="none">
                <a:solidFill>
                  <a:srgbClr val="000000"/>
                </a:solidFill>
                <a:latin typeface="Arial"/>
                <a:ea typeface="Arial"/>
                <a:cs typeface="Arial"/>
                <a:sym typeface="Arial"/>
              </a:rPr>
              <a:t> 독립변수간의 다중공선성 고려하여 </a:t>
            </a:r>
            <a:r>
              <a:rPr lang="en-US" altLang="ko-KR" sz="1400" b="0" i="0" u="none" strike="noStrike" cap="none">
                <a:solidFill>
                  <a:srgbClr val="000000"/>
                </a:solidFill>
                <a:latin typeface="Arial"/>
                <a:ea typeface="Arial"/>
                <a:cs typeface="Arial"/>
                <a:sym typeface="Arial"/>
              </a:rPr>
              <a:t>1</a:t>
            </a:r>
            <a:r>
              <a:rPr lang="ko-KR" altLang="en-US" sz="1400" b="0" i="0" u="none" strike="noStrike" cap="none">
                <a:solidFill>
                  <a:srgbClr val="000000"/>
                </a:solidFill>
                <a:latin typeface="Arial"/>
                <a:ea typeface="Arial"/>
                <a:cs typeface="Arial"/>
                <a:sym typeface="Arial"/>
              </a:rPr>
              <a:t>차로 변수 선정</a:t>
            </a:r>
            <a:endParaRPr lang="ko-KR" altLang="en-US" sz="1400" b="0" i="0" u="none" strike="noStrike" cap="none">
              <a:solidFill>
                <a:srgbClr val="000000"/>
              </a:solidFill>
              <a:latin typeface="Arial"/>
              <a:ea typeface="Arial"/>
              <a:cs typeface="Arial"/>
              <a:sym typeface="Arial"/>
            </a:endParaRPr>
          </a:p>
        </p:txBody>
      </p:sp>
      <p:graphicFrame>
        <p:nvGraphicFramePr>
          <p:cNvPr id="780" name=""/>
          <p:cNvGraphicFramePr>
            <a:graphicFrameLocks noGrp="1"/>
          </p:cNvGraphicFramePr>
          <p:nvPr/>
        </p:nvGraphicFramePr>
        <p:xfrm>
          <a:off x="450337" y="2044883"/>
          <a:ext cx="3898348" cy="4079240"/>
        </p:xfrm>
        <a:graphic>
          <a:graphicData uri="http://schemas.openxmlformats.org/drawingml/2006/table">
            <a:tbl>
              <a:tblPr firstRow="1" bandRow="1">
                <a:tableStyleId>{01A66EDD-3DAB-4C5B-A090-DC80EC1FD486}</a:tableStyleId>
              </a:tblPr>
              <a:tblGrid>
                <a:gridCol w="1949174"/>
                <a:gridCol w="1949174"/>
              </a:tblGrid>
              <a:tr h="370840">
                <a:tc>
                  <a:txBody>
                    <a:bodyPr vert="horz" wrap="square" lIns="91440" tIns="45720" rIns="91440" bIns="45720" anchor="ctr" anchorCtr="0">
                      <a:spAutoFit/>
                    </a:bodyPr>
                    <a:p>
                      <a:pPr>
                        <a:defRPr/>
                      </a:pPr>
                      <a:r>
                        <a:rPr xmlns:mc="http://schemas.openxmlformats.org/markup-compatibility/2006" xmlns:hp="http://schemas.haansoft.com/office/presentation/8.0" lang="ko-KR" altLang="en-US" sz="1100" b="0" i="0" u="none" strike="noStrike" mc:Ignorable="hp" hp:hslEmbossed="0">
                          <a:solidFill>
                            <a:srgbClr val="000000"/>
                          </a:solidFill>
                          <a:latin typeface="맑은 고딕"/>
                          <a:ea typeface="맑은 고딕"/>
                        </a:rPr>
                        <a:t>독립변수</a:t>
                      </a:r>
                      <a:endParaRPr xmlns:mc="http://schemas.openxmlformats.org/markup-compatibility/2006" xmlns:hp="http://schemas.haansoft.com/office/presentation/8.0" lang="ko-KR" alt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VIF</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TC_index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86.49673799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CA_index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79.16750176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IR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8.272516866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YearMonth_encoded</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7.65149245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HSP_index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5.97785115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SDT_index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4.999372057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UR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1.36912005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Floor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1.337692403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Crime_Rates</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1.313381648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Population</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1.160057376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52" name="Google Shape;752;p50"/>
          <p:cNvGrpSpPr/>
          <p:nvPr/>
        </p:nvGrpSpPr>
        <p:grpSpPr>
          <a:xfrm rot="0">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55" name="Google Shape;755;p50"/>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57" name="Google Shape;757;p50"/>
          <p:cNvSpPr txBox="1"/>
          <p:nvPr/>
        </p:nvSpPr>
        <p:spPr>
          <a:xfrm>
            <a:off x="457200" y="1785257"/>
            <a:ext cx="3694800" cy="2013293"/>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chemeClr val="dk1"/>
              </a:buClr>
              <a:buSzPct val="25000"/>
              <a:buFont typeface="Arial"/>
              <a:buNone/>
              <a:defRPr/>
            </a:pPr>
            <a:r>
              <a:rPr lang="ko-KR"/>
              <a:t># 모형의 </a:t>
            </a:r>
            <a:r>
              <a:rPr lang="ko-KR" altLang="en-US"/>
              <a:t>진단</a:t>
            </a:r>
            <a:endParaRPr lang="ko-KR"/>
          </a:p>
          <a:p>
            <a:pPr marL="0" marR="0" lvl="0" indent="0" algn="l" rtl="0">
              <a:lnSpc>
                <a:spcPct val="100000"/>
              </a:lnSpc>
              <a:spcBef>
                <a:spcPts val="0"/>
              </a:spcBef>
              <a:spcAft>
                <a:spcPts val="0"/>
              </a:spcAft>
              <a:buClr>
                <a:schemeClr val="dk1"/>
              </a:buClr>
              <a:buSzPct val="25000"/>
              <a:buFont typeface="Arial"/>
              <a:buNone/>
              <a:defRPr/>
            </a:pPr>
            <a:r>
              <a:rPr lang="en-US" altLang="ko-KR"/>
              <a:t>-</a:t>
            </a:r>
            <a:r>
              <a:rPr lang="ko-KR" altLang="en-US"/>
              <a:t> </a:t>
            </a:r>
            <a:r>
              <a:rPr lang="ko-KR"/>
              <a:t>교차검증</a:t>
            </a:r>
            <a:endParaRPr lang="ko-KR"/>
          </a:p>
          <a:p>
            <a:pPr marL="0" marR="0" lvl="0" indent="0" algn="l" rtl="0">
              <a:lnSpc>
                <a:spcPct val="100000"/>
              </a:lnSpc>
              <a:spcBef>
                <a:spcPts val="0"/>
              </a:spcBef>
              <a:spcAft>
                <a:spcPts val="0"/>
              </a:spcAft>
              <a:buClr>
                <a:schemeClr val="dk1"/>
              </a:buClr>
              <a:buSzPct val="25000"/>
              <a:buFont typeface="Arial"/>
              <a:buNone/>
              <a:defRPr/>
            </a:pPr>
            <a:r>
              <a:rPr lang="ko-KR"/>
              <a:t>- 학습곡선</a:t>
            </a:r>
            <a:endParaRPr lang="ko-KR" altLang="en-US"/>
          </a:p>
          <a:p>
            <a:pPr marL="0" marR="0" lvl="0" indent="0" algn="l" rtl="0">
              <a:lnSpc>
                <a:spcPct val="100000"/>
              </a:lnSpc>
              <a:spcBef>
                <a:spcPts val="0"/>
              </a:spcBef>
              <a:spcAft>
                <a:spcPts val="0"/>
              </a:spcAft>
              <a:buClr>
                <a:schemeClr val="dk1"/>
              </a:buClr>
              <a:buSzPct val="25000"/>
              <a:buFont typeface="Arial"/>
              <a:buNone/>
              <a:defRPr/>
            </a:pPr>
            <a:endParaRPr/>
          </a:p>
          <a:p>
            <a:pPr marL="0" marR="0" lvl="0" indent="0" algn="l" rtl="0">
              <a:lnSpc>
                <a:spcPct val="100000"/>
              </a:lnSpc>
              <a:spcBef>
                <a:spcPts val="0"/>
              </a:spcBef>
              <a:spcAft>
                <a:spcPts val="0"/>
              </a:spcAft>
              <a:buClr>
                <a:schemeClr val="dk1"/>
              </a:buClr>
              <a:buSzPct val="25000"/>
              <a:buFont typeface="Arial"/>
              <a:buNone/>
              <a:defRPr/>
            </a:pPr>
            <a:r>
              <a:rPr lang="ko-KR"/>
              <a:t># 모형의 </a:t>
            </a:r>
            <a:r>
              <a:rPr lang="ko-KR" altLang="en-US"/>
              <a:t>성능평가</a:t>
            </a:r>
            <a:endParaRPr lang="ko-KR" altLang="en-US"/>
          </a:p>
          <a:p>
            <a:pPr marL="0" marR="0" lvl="0" indent="0" algn="l" rtl="0">
              <a:lnSpc>
                <a:spcPct val="100000"/>
              </a:lnSpc>
              <a:spcBef>
                <a:spcPts val="0"/>
              </a:spcBef>
              <a:spcAft>
                <a:spcPts val="0"/>
              </a:spcAft>
              <a:buClr>
                <a:schemeClr val="dk1"/>
              </a:buClr>
              <a:buSzPct val="25000"/>
              <a:buFont typeface="Arial"/>
              <a:buNone/>
              <a:defRPr/>
            </a:pPr>
            <a:r>
              <a:rPr lang="ko-KR"/>
              <a:t>- 정확도</a:t>
            </a:r>
            <a:endParaRPr lang="ko-KR"/>
          </a:p>
          <a:p>
            <a:pPr marL="0" marR="0" lvl="0" indent="0" algn="l" rtl="0">
              <a:lnSpc>
                <a:spcPct val="100000"/>
              </a:lnSpc>
              <a:spcBef>
                <a:spcPts val="0"/>
              </a:spcBef>
              <a:spcAft>
                <a:spcPts val="0"/>
              </a:spcAft>
              <a:buClr>
                <a:schemeClr val="dk1"/>
              </a:buClr>
              <a:buSzPct val="25000"/>
              <a:buFont typeface="Arial"/>
              <a:buNone/>
              <a:defRPr/>
            </a:pPr>
            <a:r>
              <a:rPr lang="en-US" altLang="ko-KR"/>
              <a:t>-</a:t>
            </a:r>
            <a:r>
              <a:rPr lang="ko-KR" altLang="en-US"/>
              <a:t> </a:t>
            </a:r>
            <a:r>
              <a:rPr lang="en-US" altLang="ko-KR"/>
              <a:t>F-1 score</a:t>
            </a:r>
            <a:endParaRPr lang="en-US" altLang="ko-KR"/>
          </a:p>
          <a:p>
            <a:pPr marL="0" marR="0" lvl="0" indent="0" algn="l" rtl="0">
              <a:lnSpc>
                <a:spcPct val="100000"/>
              </a:lnSpc>
              <a:spcBef>
                <a:spcPts val="0"/>
              </a:spcBef>
              <a:spcAft>
                <a:spcPts val="0"/>
              </a:spcAft>
              <a:buClr>
                <a:schemeClr val="dk1"/>
              </a:buClr>
              <a:buSzPct val="25000"/>
              <a:buFont typeface="Arial"/>
              <a:buNone/>
              <a:defRPr/>
            </a:pPr>
            <a:r>
              <a:rPr lang="ko-KR"/>
              <a:t>- McFadden's Pseudo R^2</a:t>
            </a:r>
            <a:endParaRPr lang="ko-KR"/>
          </a:p>
          <a:p>
            <a:pPr marL="0" marR="0" lvl="0" indent="0" algn="l" rtl="0">
              <a:lnSpc>
                <a:spcPct val="100000"/>
              </a:lnSpc>
              <a:spcBef>
                <a:spcPts val="0"/>
              </a:spcBef>
              <a:spcAft>
                <a:spcPts val="0"/>
              </a:spcAft>
              <a:buNone/>
              <a:defRPr/>
            </a:pP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74" name="Google Shape;774;p53"/>
          <p:cNvGrpSpPr/>
          <p:nvPr/>
        </p:nvGrpSpPr>
        <p:grpSpPr>
          <a:xfrm rot="0">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변수 설정</a:t>
            </a:r>
            <a:endParaRPr sz="1400" b="0" i="0" u="none" strike="noStrike" cap="none">
              <a:solidFill>
                <a:srgbClr val="000000"/>
              </a:solidFill>
              <a:latin typeface="Arial"/>
              <a:ea typeface="Arial"/>
              <a:cs typeface="Arial"/>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79" name="Google Shape;779;p53"/>
          <p:cNvSpPr txBox="1"/>
          <p:nvPr/>
        </p:nvSpPr>
        <p:spPr>
          <a:xfrm>
            <a:off x="312294" y="1390531"/>
            <a:ext cx="4865914" cy="29471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b="0" i="0" u="none" strike="noStrike" cap="none">
                <a:solidFill>
                  <a:srgbClr val="000000"/>
                </a:solidFill>
                <a:latin typeface="Arial"/>
                <a:ea typeface="Arial"/>
                <a:cs typeface="Arial"/>
                <a:sym typeface="Arial"/>
              </a:rPr>
              <a:t>교차검증 </a:t>
            </a:r>
            <a:r>
              <a:rPr lang="en-US" altLang="ko-KR" sz="1400" b="0" i="0" u="none" strike="noStrike" cap="none">
                <a:solidFill>
                  <a:srgbClr val="000000"/>
                </a:solidFill>
                <a:latin typeface="Arial"/>
                <a:ea typeface="Arial"/>
                <a:cs typeface="Arial"/>
                <a:sym typeface="Arial"/>
              </a:rPr>
              <a:t>-</a:t>
            </a:r>
            <a:r>
              <a:rPr lang="ko-KR" altLang="en-US" sz="1400" b="0" i="0" u="none" strike="noStrike" cap="none">
                <a:solidFill>
                  <a:srgbClr val="000000"/>
                </a:solidFill>
                <a:latin typeface="Arial"/>
                <a:ea typeface="Arial"/>
                <a:cs typeface="Arial"/>
                <a:sym typeface="Arial"/>
              </a:rPr>
              <a:t> </a:t>
            </a:r>
            <a:r>
              <a:rPr lang="en-US" altLang="ko-KR" sz="1400" b="0" i="0" u="none" strike="noStrike" cap="none">
                <a:solidFill>
                  <a:srgbClr val="000000"/>
                </a:solidFill>
                <a:latin typeface="Arial"/>
                <a:ea typeface="Arial"/>
                <a:cs typeface="Arial"/>
                <a:sym typeface="Arial"/>
              </a:rPr>
              <a:t>data leakage</a:t>
            </a:r>
            <a:r>
              <a:rPr lang="ko-KR" altLang="en-US" sz="1400" b="0" i="0" u="none" strike="noStrike" cap="none">
                <a:solidFill>
                  <a:srgbClr val="000000"/>
                </a:solidFill>
                <a:latin typeface="Arial"/>
                <a:ea typeface="Arial"/>
                <a:cs typeface="Arial"/>
                <a:sym typeface="Arial"/>
              </a:rPr>
              <a:t> 여부 파악</a:t>
            </a:r>
            <a:endParaRPr lang="ko-KR" altLang="en-US" sz="1400" b="0" i="0" u="none" strike="noStrike" cap="none">
              <a:solidFill>
                <a:srgbClr val="000000"/>
              </a:solidFill>
              <a:latin typeface="Arial"/>
              <a:ea typeface="Arial"/>
              <a:cs typeface="Arial"/>
              <a:sym typeface="Arial"/>
            </a:endParaRPr>
          </a:p>
        </p:txBody>
      </p:sp>
      <p:sp>
        <p:nvSpPr>
          <p:cNvPr id="780" name=""/>
          <p:cNvSpPr txBox="1"/>
          <p:nvPr/>
        </p:nvSpPr>
        <p:spPr>
          <a:xfrm>
            <a:off x="312294" y="5906039"/>
            <a:ext cx="7315200" cy="292418"/>
          </a:xfrm>
          <a:prstGeom prst="rect">
            <a:avLst/>
          </a:prstGeom>
        </p:spPr>
        <p:txBody>
          <a:bodyPr wrap="square">
            <a:spAutoFit/>
          </a:bodyPr>
          <a:p>
            <a:pPr>
              <a:defRPr/>
            </a:pPr>
            <a:r>
              <a:rPr lang="ko-KR" altLang="en-US"/>
              <a:t>다섯 개의 fold에서 모두 비슷한 정확도를 보이고 있으므로 data leakage의 증거가 없어보임.</a:t>
            </a:r>
            <a:endParaRPr lang="ko-KR" altLang="en-US"/>
          </a:p>
        </p:txBody>
      </p:sp>
      <p:graphicFrame>
        <p:nvGraphicFramePr>
          <p:cNvPr id="781" name=""/>
          <p:cNvGraphicFramePr>
            <a:graphicFrameLocks noGrp="1"/>
          </p:cNvGraphicFramePr>
          <p:nvPr/>
        </p:nvGraphicFramePr>
        <p:xfrm>
          <a:off x="312294" y="2141513"/>
          <a:ext cx="5347805" cy="3301777"/>
        </p:xfrm>
        <a:graphic>
          <a:graphicData uri="http://schemas.openxmlformats.org/drawingml/2006/table">
            <a:tbl>
              <a:tblPr firstRow="1" bandRow="1">
                <a:tableStyleId>{01A66EDD-3DAB-4C5B-A090-DC80EC1FD486}</a:tableStyleId>
              </a:tblPr>
              <a:tblGrid>
                <a:gridCol w="1782601"/>
                <a:gridCol w="1782601"/>
                <a:gridCol w="1782601"/>
              </a:tblGrid>
              <a:tr h="550296">
                <a:tc>
                  <a:txBody>
                    <a:bodyPr vert="horz" wrap="square" lIns="91440" tIns="45720" rIns="91440" bIns="45720" anchor="t" anchorCtr="0">
                      <a:spAutoFit/>
                    </a:bodyPr>
                    <a:p>
                      <a:pPr>
                        <a:defRPr/>
                      </a:pPr>
                      <a:r>
                        <a:rPr lang="ko-KR" altLang="en-US"/>
                        <a:t>폴드</a:t>
                      </a:r>
                      <a:endParaRPr lang="ko-KR" altLang="en-US"/>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sz="1100" b="0" i="0" u="none" strike="noStrike" mc:Ignorable="hp" hp:hslEmbossed="0">
                          <a:solidFill>
                            <a:srgbClr val="000000"/>
                          </a:solidFill>
                          <a:latin typeface="맑은 고딕"/>
                          <a:ea typeface="맑은 고딕"/>
                        </a:rPr>
                        <a:t>폴드별정확도</a:t>
                      </a:r>
                      <a:endParaRPr xmlns:mc="http://schemas.openxmlformats.org/markup-compatibility/2006" xmlns:hp="http://schemas.haansoft.com/office/presentation/8.0"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sz="1100" b="0" i="0" u="none" strike="noStrike" mc:Ignorable="hp" hp:hslEmbossed="0">
                          <a:solidFill>
                            <a:srgbClr val="000000"/>
                          </a:solidFill>
                          <a:latin typeface="맑은 고딕"/>
                          <a:ea typeface="맑은 고딕"/>
                        </a:rPr>
                        <a:t>평균정확도</a:t>
                      </a:r>
                      <a:endParaRPr xmlns:mc="http://schemas.openxmlformats.org/markup-compatibility/2006" xmlns:hp="http://schemas.haansoft.com/office/presentation/8.0"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550296">
                <a:tc>
                  <a:txBody>
                    <a:bodyPr vert="horz" wrap="square" lIns="91440" tIns="45720" rIns="91440" bIns="45720" anchor="t" anchorCtr="0">
                      <a:spAutoFit/>
                    </a:bodyPr>
                    <a:p>
                      <a:pPr>
                        <a:defRPr/>
                      </a:pPr>
                      <a:r>
                        <a:rPr lang="en-US" altLang="ko-KR"/>
                        <a:t>1</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0.595264467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rowSpan="5">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0.595206678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p>
                      <a:pPr>
                        <a:defRPr/>
                      </a:pP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550296">
                <a:tc>
                  <a:txBody>
                    <a:bodyPr vert="horz" wrap="square" lIns="91440" tIns="45720" rIns="91440" bIns="45720" anchor="t" anchorCtr="0">
                      <a:spAutoFit/>
                    </a:bodyPr>
                    <a:p>
                      <a:pPr>
                        <a:defRPr/>
                      </a:pPr>
                      <a:r>
                        <a:rPr lang="en-US" altLang="ko-KR"/>
                        <a:t>2</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0.595778152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vMerge="1">
                  <a:txBody>
                    <a:bodyPr vert="horz" wrap="square" lIns="91440" tIns="45720" rIns="91440" bIns="45720" anchor="ctr" anchorCtr="0">
                      <a:spAutoFit/>
                    </a:bodyPr>
                    <a:p>
                      <a:pPr>
                        <a:defRPr/>
                      </a:pPr>
                      <a:endParaRPr lang="en-US" altLang="ko-KR"/>
                    </a:p>
                  </a:txBody>
                  <a:tcPr marL="91440" marR="91440" anchor="ctr">
                    <a:lnL w="0">
                      <a:noFill/>
                    </a:lnL>
                    <a:lnR w="0">
                      <a:noFill/>
                    </a:lnR>
                    <a:lnT w="0">
                      <a:noFill/>
                    </a:lnT>
                    <a:lnB w="0">
                      <a:noFill/>
                    </a:lnB>
                  </a:tcPr>
                </a:tc>
              </a:tr>
              <a:tr h="550296">
                <a:tc>
                  <a:txBody>
                    <a:bodyPr vert="horz" wrap="square" lIns="91440" tIns="45720" rIns="91440" bIns="45720" anchor="t" anchorCtr="0">
                      <a:spAutoFit/>
                    </a:bodyPr>
                    <a:p>
                      <a:pPr>
                        <a:defRPr/>
                      </a:pPr>
                      <a:r>
                        <a:rPr lang="en-US" altLang="ko-KR"/>
                        <a:t>3</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0.595023678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vMerge="1">
                  <a:txBody>
                    <a:bodyPr vert="horz" wrap="square" lIns="91440" tIns="45720" rIns="91440" bIns="45720" anchor="ctr" anchorCtr="0">
                      <a:spAutoFit/>
                    </a:bodyPr>
                    <a:p>
                      <a:pPr>
                        <a:defRPr/>
                      </a:pPr>
                      <a:endParaRPr lang="en-US" altLang="ko-KR"/>
                    </a:p>
                  </a:txBody>
                  <a:tcPr marL="91440" marR="91440" anchor="ctr">
                    <a:lnL w="0">
                      <a:noFill/>
                    </a:lnL>
                    <a:lnR w="0">
                      <a:noFill/>
                    </a:lnR>
                    <a:lnT w="0">
                      <a:noFill/>
                    </a:lnT>
                    <a:lnB w="0">
                      <a:noFill/>
                    </a:lnB>
                  </a:tcPr>
                </a:tc>
              </a:tr>
              <a:tr h="550296">
                <a:tc>
                  <a:txBody>
                    <a:bodyPr vert="horz" wrap="square" lIns="91440" tIns="45720" rIns="91440" bIns="45720" anchor="t" anchorCtr="0">
                      <a:spAutoFit/>
                    </a:bodyPr>
                    <a:p>
                      <a:pPr>
                        <a:defRPr/>
                      </a:pPr>
                      <a:r>
                        <a:rPr lang="en-US" altLang="ko-KR"/>
                        <a:t>4</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0.595216309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vMerge="1">
                  <a:txBody>
                    <a:bodyPr vert="horz" wrap="square" lIns="91440" tIns="45720" rIns="91440" bIns="45720" anchor="ctr" anchorCtr="0">
                      <a:spAutoFit/>
                    </a:bodyPr>
                    <a:p>
                      <a:pPr>
                        <a:defRPr/>
                      </a:pPr>
                      <a:endParaRPr lang="en-US" altLang="ko-KR"/>
                    </a:p>
                  </a:txBody>
                  <a:tcPr marL="91440" marR="91440" anchor="ctr">
                    <a:lnL w="0">
                      <a:noFill/>
                    </a:lnL>
                    <a:lnR w="0">
                      <a:noFill/>
                    </a:lnR>
                    <a:lnT w="0">
                      <a:noFill/>
                    </a:lnT>
                    <a:lnB w="0">
                      <a:noFill/>
                    </a:lnB>
                  </a:tcPr>
                </a:tc>
              </a:tr>
              <a:tr h="550296">
                <a:tc>
                  <a:txBody>
                    <a:bodyPr vert="horz" wrap="square" lIns="91440" tIns="45720" rIns="91440" bIns="45720" anchor="t" anchorCtr="0">
                      <a:spAutoFit/>
                    </a:bodyPr>
                    <a:p>
                      <a:pPr>
                        <a:defRPr/>
                      </a:pPr>
                      <a:r>
                        <a:rPr lang="en-US" altLang="ko-KR"/>
                        <a:t>5</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0.594750783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vMerge="1">
                  <a:txBody>
                    <a:bodyPr vert="horz" wrap="square" lIns="91440" tIns="45720" rIns="91440" bIns="45720" anchor="ctr" anchorCtr="0">
                      <a:spAutoFit/>
                    </a:bodyPr>
                    <a:p>
                      <a:pPr>
                        <a:defRPr/>
                      </a:pPr>
                      <a:endParaRPr lang="en-US" altLang="ko-KR"/>
                    </a:p>
                  </a:txBody>
                  <a:tcPr marL="91440" marR="91440" anchor="ctr">
                    <a:lnL w="0">
                      <a:noFill/>
                    </a:lnL>
                    <a:lnR w="0">
                      <a:noFill/>
                    </a:lnR>
                    <a:lnT w="0">
                      <a:noFill/>
                    </a:lnT>
                    <a:lnB w="0">
                      <a:noFill/>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74" name="Google Shape;774;p53"/>
          <p:cNvGrpSpPr/>
          <p:nvPr/>
        </p:nvGrpSpPr>
        <p:grpSpPr>
          <a:xfrm rot="0">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변수 설정</a:t>
            </a:r>
            <a:endParaRPr sz="1400" b="0" i="0" u="none" strike="noStrike" cap="none">
              <a:solidFill>
                <a:srgbClr val="000000"/>
              </a:solidFill>
              <a:latin typeface="Arial"/>
              <a:ea typeface="Arial"/>
              <a:cs typeface="Arial"/>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79" name="Google Shape;779;p53"/>
          <p:cNvSpPr txBox="1"/>
          <p:nvPr/>
        </p:nvSpPr>
        <p:spPr>
          <a:xfrm>
            <a:off x="436533" y="1473357"/>
            <a:ext cx="4865914" cy="296368"/>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b="0" i="0" u="none" strike="noStrike" cap="none">
                <a:solidFill>
                  <a:srgbClr val="000000"/>
                </a:solidFill>
                <a:latin typeface="Arial"/>
                <a:ea typeface="Arial"/>
                <a:cs typeface="Arial"/>
                <a:sym typeface="Arial"/>
              </a:rPr>
              <a:t>학습곡선 </a:t>
            </a:r>
            <a:r>
              <a:rPr lang="en-US" altLang="ko-KR" sz="1400" b="0" i="0" u="none" strike="noStrike" cap="none">
                <a:solidFill>
                  <a:srgbClr val="000000"/>
                </a:solidFill>
                <a:latin typeface="Arial"/>
                <a:ea typeface="Arial"/>
                <a:cs typeface="Arial"/>
                <a:sym typeface="Arial"/>
              </a:rPr>
              <a:t>-</a:t>
            </a:r>
            <a:r>
              <a:rPr lang="ko-KR" altLang="en-US" sz="1400" b="0" i="0" u="none" strike="noStrike" cap="none">
                <a:solidFill>
                  <a:srgbClr val="000000"/>
                </a:solidFill>
                <a:latin typeface="Arial"/>
                <a:ea typeface="Arial"/>
                <a:cs typeface="Arial"/>
                <a:sym typeface="Arial"/>
              </a:rPr>
              <a:t> 모델의 과적합 감지</a:t>
            </a:r>
            <a:endParaRPr lang="ko-KR" altLang="en-US" sz="1400" b="0" i="0" u="none" strike="noStrike" cap="none">
              <a:solidFill>
                <a:srgbClr val="000000"/>
              </a:solidFill>
              <a:latin typeface="Arial"/>
              <a:ea typeface="Arial"/>
              <a:cs typeface="Arial"/>
              <a:sym typeface="Arial"/>
            </a:endParaRPr>
          </a:p>
        </p:txBody>
      </p:sp>
      <p:pic>
        <p:nvPicPr>
          <p:cNvPr id="780" name=""/>
          <p:cNvPicPr>
            <a:picLocks noChangeAspect="1"/>
          </p:cNvPicPr>
          <p:nvPr/>
        </p:nvPicPr>
        <p:blipFill rotWithShape="1">
          <a:blip r:embed="rId4"/>
          <a:stretch>
            <a:fillRect/>
          </a:stretch>
        </p:blipFill>
        <p:spPr>
          <a:xfrm>
            <a:off x="436533" y="1921572"/>
            <a:ext cx="6325289" cy="4019519"/>
          </a:xfrm>
          <a:prstGeom prst="rect">
            <a:avLst/>
          </a:prstGeom>
        </p:spPr>
      </p:pic>
      <p:sp>
        <p:nvSpPr>
          <p:cNvPr id="781" name=""/>
          <p:cNvSpPr txBox="1"/>
          <p:nvPr/>
        </p:nvSpPr>
        <p:spPr>
          <a:xfrm>
            <a:off x="436533" y="6092940"/>
            <a:ext cx="4028236" cy="296430"/>
          </a:xfrm>
          <a:prstGeom prst="rect">
            <a:avLst/>
          </a:prstGeom>
        </p:spPr>
        <p:txBody>
          <a:bodyPr wrap="square">
            <a:spAutoFit/>
          </a:bodyPr>
          <a:p>
            <a:pPr>
              <a:defRPr/>
            </a:pPr>
            <a:r>
              <a:rPr lang="ko-KR" altLang="en-US"/>
              <a:t>전체적으로 모델이 잘 적합되어 보임</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74" name="Google Shape;774;p53"/>
          <p:cNvGrpSpPr/>
          <p:nvPr/>
        </p:nvGrpSpPr>
        <p:grpSpPr>
          <a:xfrm rot="0">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변수 설정</a:t>
            </a:r>
            <a:endParaRPr sz="1400" b="0" i="0" u="none" strike="noStrike" cap="none">
              <a:solidFill>
                <a:srgbClr val="000000"/>
              </a:solidFill>
              <a:latin typeface="Arial"/>
              <a:ea typeface="Arial"/>
              <a:cs typeface="Arial"/>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79" name="Google Shape;779;p53"/>
          <p:cNvSpPr txBox="1"/>
          <p:nvPr/>
        </p:nvSpPr>
        <p:spPr>
          <a:xfrm>
            <a:off x="450337" y="1445748"/>
            <a:ext cx="4865915" cy="295402"/>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chemeClr val="dk1"/>
              </a:buClr>
              <a:buSzPct val="25000"/>
              <a:buFont typeface="Arial"/>
              <a:buNone/>
              <a:defRPr/>
            </a:pPr>
            <a:r>
              <a:rPr lang="ko-KR" sz="1400"/>
              <a:t>정확도</a:t>
            </a:r>
            <a:r>
              <a:rPr lang="en-US" altLang="ko-KR" sz="1400"/>
              <a:t>, F1-score,</a:t>
            </a:r>
            <a:r>
              <a:rPr lang="ko-KR" altLang="en-US" sz="1400"/>
              <a:t> </a:t>
            </a:r>
            <a:r>
              <a:rPr lang="en-US" altLang="ko-KR" sz="1400"/>
              <a:t>R^2 -</a:t>
            </a:r>
            <a:r>
              <a:rPr lang="ko-KR" altLang="en-US" sz="1400"/>
              <a:t> 모델의 성능 평가</a:t>
            </a:r>
            <a:endParaRPr lang="ko-KR" altLang="en-US" sz="1400"/>
          </a:p>
        </p:txBody>
      </p:sp>
      <p:graphicFrame>
        <p:nvGraphicFramePr>
          <p:cNvPr id="782" name=""/>
          <p:cNvGraphicFramePr>
            <a:graphicFrameLocks noGrp="1"/>
          </p:cNvGraphicFramePr>
          <p:nvPr/>
        </p:nvGraphicFramePr>
        <p:xfrm>
          <a:off x="450337" y="1989666"/>
          <a:ext cx="9210040" cy="890905"/>
        </p:xfrm>
        <a:graphic>
          <a:graphicData uri="http://schemas.openxmlformats.org/drawingml/2006/table">
            <a:tbl>
              <a:tblPr firstRow="1" bandRow="1">
                <a:tableStyleId>{01A66EDD-3DAB-4C5B-A090-DC80EC1FD486}</a:tableStyleId>
              </a:tblPr>
              <a:tblGrid>
                <a:gridCol w="2302869"/>
                <a:gridCol w="2302869"/>
                <a:gridCol w="2302869"/>
                <a:gridCol w="2301430"/>
              </a:tblGrid>
              <a:tr h="520065">
                <a:tc>
                  <a:txBody>
                    <a:bodyPr vert="horz" wrap="square" lIns="91440" tIns="45720" rIns="91440" bIns="45720" anchor="t" anchorCtr="0">
                      <a:spAutoFit/>
                    </a:bodyPr>
                    <a:p>
                      <a:pPr>
                        <a:defRPr/>
                      </a:pPr>
                      <a:r>
                        <a:rPr lang="ko-KR" altLang="en-US"/>
                        <a:t>평가지표</a:t>
                      </a:r>
                      <a:endParaRPr lang="ko-KR" altLang="en-US"/>
                    </a:p>
                  </a:txBody>
                  <a:tcPr marL="91440" marR="91440"/>
                </a:tc>
                <a:tc>
                  <a:txBody>
                    <a:bodyPr vert="horz" wrap="square" lIns="91440" tIns="45720" rIns="91440" bIns="45720" anchor="t" anchorCtr="0">
                      <a:spAutoFit/>
                    </a:bodyPr>
                    <a:p>
                      <a:pPr>
                        <a:defRPr/>
                      </a:pPr>
                      <a:r>
                        <a:rPr lang="ko-KR" altLang="en-US"/>
                        <a:t>정확도</a:t>
                      </a:r>
                      <a:endParaRPr lang="ko-KR" altLang="en-US"/>
                    </a:p>
                  </a:txBody>
                  <a:tcPr marL="91440" marR="91440"/>
                </a:tc>
                <a:tc>
                  <a:txBody>
                    <a:bodyPr vert="horz" wrap="square" lIns="91440" tIns="45720" rIns="91440" bIns="45720" anchor="t" anchorCtr="0">
                      <a:spAutoFit/>
                    </a:bodyPr>
                    <a:p>
                      <a:pPr>
                        <a:defRPr/>
                      </a:pPr>
                      <a:r>
                        <a:rPr lang="en-US" altLang="ko-KR"/>
                        <a:t>F1-score</a:t>
                      </a:r>
                      <a:endParaRPr lang="en-US" altLang="ko-KR"/>
                    </a:p>
                  </a:txBody>
                  <a:tcPr marL="91440" marR="91440"/>
                </a:tc>
                <a:tc>
                  <a:txBody>
                    <a:bodyPr vert="horz" wrap="square" lIns="91440" tIns="45720" rIns="91440" bIns="45720" anchor="t" anchorCtr="0">
                      <a:spAutoFit/>
                    </a:bodyPr>
                    <a:p>
                      <a:pPr>
                        <a:defRPr/>
                      </a:pPr>
                      <a:r>
                        <a:rPr lang="en-US" altLang="ko-KR"/>
                        <a:t>McFadden's Pseudo R^2</a:t>
                      </a:r>
                      <a:endParaRPr lang="en-US" altLang="ko-KR"/>
                    </a:p>
                  </a:txBody>
                  <a:tcPr marL="91440" marR="91440"/>
                </a:tc>
              </a:tr>
              <a:tr h="370840">
                <a:tc>
                  <a:txBody>
                    <a:bodyPr vert="horz" wrap="square" lIns="91440" tIns="45720" rIns="91440" bIns="45720" anchor="t" anchorCtr="0">
                      <a:spAutoFit/>
                    </a:bodyPr>
                    <a:p>
                      <a:pPr>
                        <a:defRPr/>
                      </a:pPr>
                      <a:r>
                        <a:rPr lang="ko-KR" altLang="en-US"/>
                        <a:t>지수</a:t>
                      </a:r>
                      <a:endParaRPr lang="ko-KR" altLang="en-US"/>
                    </a:p>
                  </a:txBody>
                  <a:tcPr marL="91440" marR="91440"/>
                </a:tc>
                <a:tc>
                  <a:txBody>
                    <a:bodyPr vert="horz" wrap="square" lIns="91440" tIns="45720" rIns="91440" bIns="45720" anchor="t" anchorCtr="0">
                      <a:spAutoFit/>
                    </a:bodyPr>
                    <a:p>
                      <a:pPr>
                        <a:defRPr/>
                      </a:pPr>
                      <a:r>
                        <a:rPr lang="en-US" altLang="ko-KR"/>
                        <a:t>0.63075</a:t>
                      </a:r>
                      <a:endParaRPr lang="en-US" altLang="ko-KR"/>
                    </a:p>
                  </a:txBody>
                  <a:tcPr marL="91440" marR="91440"/>
                </a:tc>
                <a:tc>
                  <a:txBody>
                    <a:bodyPr vert="horz" wrap="square" lIns="91440" tIns="45720" rIns="91440" bIns="45720" anchor="t" anchorCtr="0">
                      <a:spAutoFit/>
                    </a:bodyPr>
                    <a:p>
                      <a:pPr>
                        <a:defRPr/>
                      </a:pPr>
                      <a:r>
                        <a:rPr lang="en-US" altLang="ko-KR"/>
                        <a:t>0.56866</a:t>
                      </a:r>
                      <a:endParaRPr lang="en-US" altLang="ko-KR"/>
                    </a:p>
                  </a:txBody>
                  <a:tcPr marL="91440" marR="91440"/>
                </a:tc>
                <a:tc>
                  <a:txBody>
                    <a:bodyPr vert="horz" wrap="square" lIns="91440" tIns="45720" rIns="91440" bIns="45720" anchor="t" anchorCtr="0">
                      <a:spAutoFit/>
                    </a:bodyPr>
                    <a:p>
                      <a:pPr>
                        <a:defRPr/>
                      </a:pPr>
                      <a:r>
                        <a:rPr lang="en-US" altLang="ko-KR"/>
                        <a:t>0.37286</a:t>
                      </a:r>
                      <a:endParaRPr lang="en-US" altLang="ko-KR"/>
                    </a:p>
                  </a:txBody>
                  <a:tcPr marL="91440" marR="91440"/>
                </a:tc>
              </a:tr>
            </a:tbl>
          </a:graphicData>
        </a:graphic>
      </p:graphicFrame>
      <p:sp>
        <p:nvSpPr>
          <p:cNvPr id="783" name=""/>
          <p:cNvSpPr txBox="1"/>
          <p:nvPr/>
        </p:nvSpPr>
        <p:spPr>
          <a:xfrm>
            <a:off x="450337" y="3279623"/>
            <a:ext cx="8020326" cy="298754"/>
          </a:xfrm>
          <a:prstGeom prst="rect">
            <a:avLst/>
          </a:prstGeom>
        </p:spPr>
        <p:txBody>
          <a:bodyPr wrap="square">
            <a:spAutoFit/>
          </a:bodyPr>
          <a:p>
            <a:pPr>
              <a:defRPr/>
            </a:pPr>
            <a:r>
              <a:rPr lang="en-US" altLang="ko-KR"/>
              <a:t>Features_Ranking</a:t>
            </a:r>
            <a:r>
              <a:rPr lang="ko-KR" altLang="en-US"/>
              <a:t>의 상위 </a:t>
            </a:r>
            <a:r>
              <a:rPr lang="en-US" altLang="ko-KR"/>
              <a:t>10</a:t>
            </a:r>
            <a:r>
              <a:rPr lang="ko-KR" altLang="en-US"/>
              <a:t>가지 변수를 제외하고 만든 모델이기 때문에 낮은 성능을 보임</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rot="0">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5667000"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a:latin typeface="맑은 고딕"/>
                <a:ea typeface="맑은 고딕"/>
                <a:cs typeface="맑은 고딕"/>
                <a:sym typeface="맑은 고딕"/>
              </a:rPr>
              <a:t>APT</a:t>
            </a:r>
            <a:r>
              <a:rPr lang="ko-KR" altLang="en-US">
                <a:latin typeface="맑은 고딕"/>
                <a:ea typeface="맑은 고딕"/>
                <a:cs typeface="맑은 고딕"/>
                <a:sym typeface="맑은 고딕"/>
              </a:rPr>
              <a:t> </a:t>
            </a:r>
            <a:r>
              <a:rPr lang="ko-KR">
                <a:latin typeface="맑은 고딕"/>
                <a:ea typeface="맑은 고딕"/>
                <a:cs typeface="맑은 고딕"/>
                <a:sym typeface="맑은 고딕"/>
              </a:rPr>
              <a:t>전세가별 독립변수들의 영향</a:t>
            </a:r>
            <a:r>
              <a:rPr lang="ko-KR" altLang="en-US">
                <a:latin typeface="맑은 고딕"/>
                <a:ea typeface="맑은 고딕"/>
                <a:cs typeface="맑은 고딕"/>
                <a:sym typeface="맑은 고딕"/>
              </a:rPr>
              <a:t>력</a:t>
            </a:r>
            <a:endParaRPr lang="ko-KR" altLang="en-US">
              <a:latin typeface="맑은 고딕"/>
              <a:ea typeface="맑은 고딕"/>
              <a:cs typeface="맑은 고딕"/>
              <a:sym typeface="맑은 고딕"/>
            </a:endParaRPr>
          </a:p>
        </p:txBody>
      </p:sp>
      <p:graphicFrame>
        <p:nvGraphicFramePr>
          <p:cNvPr id="769" name=""/>
          <p:cNvGraphicFramePr>
            <a:graphicFrameLocks noGrp="1"/>
          </p:cNvGraphicFramePr>
          <p:nvPr/>
        </p:nvGraphicFramePr>
        <p:xfrm>
          <a:off x="314175" y="1848440"/>
          <a:ext cx="11318797" cy="4789170"/>
        </p:xfrm>
        <a:graphic>
          <a:graphicData uri="http://schemas.openxmlformats.org/drawingml/2006/table">
            <a:tbl>
              <a:tblPr firstRow="1" bandRow="1">
                <a:tableStyleId>{01A66EDD-3DAB-4C5B-A090-DC80EC1FD486}</a:tableStyleId>
              </a:tblPr>
              <a:tblGrid>
                <a:gridCol w="1258269"/>
                <a:gridCol w="1257566"/>
                <a:gridCol w="1257566"/>
                <a:gridCol w="1257566"/>
                <a:gridCol w="1257566"/>
                <a:gridCol w="1257566"/>
                <a:gridCol w="1257566"/>
                <a:gridCol w="1257566"/>
                <a:gridCol w="1257566"/>
              </a:tblGrid>
              <a:tr h="260032">
                <a:tc rowSpan="2">
                  <a:txBody>
                    <a:bodyPr vert="horz" wrap="square" lIns="91440" tIns="45720" rIns="91440" bIns="45720" anchor="t" anchorCtr="0">
                      <a:spAutoFit/>
                    </a:bodyPr>
                    <a:p>
                      <a:pPr>
                        <a:defRPr/>
                      </a:pPr>
                      <a:r>
                        <a:rPr lang="ko-KR" altLang="en-US"/>
                        <a:t>전세가 </a:t>
                      </a:r>
                      <a:r>
                        <a:rPr lang="en-US" altLang="ko-KR"/>
                        <a:t>Class</a:t>
                      </a:r>
                      <a:endParaRPr lang="en-US" altLang="ko-KR"/>
                    </a:p>
                  </a:txBody>
                  <a:tcPr marL="91440" marR="91440"/>
                </a:tc>
                <a:tc rowSpan="2">
                  <a:txBody>
                    <a:bodyPr vert="horz" wrap="square" lIns="91440" tIns="45720" rIns="91440" bIns="45720" anchor="t" anchorCtr="0">
                      <a:spAutoFit/>
                    </a:bodyPr>
                    <a:p>
                      <a:pPr>
                        <a:defRPr/>
                      </a:pPr>
                      <a:r>
                        <a:rPr lang="ko-KR" altLang="en-US"/>
                        <a:t>독립변수</a:t>
                      </a:r>
                      <a:endParaRPr lang="ko-KR" altLang="en-US"/>
                    </a:p>
                  </a:txBody>
                  <a:tcPr marL="91440" marR="91440"/>
                </a:tc>
                <a:tc rowSpan="2">
                  <a:txBody>
                    <a:bodyPr vert="horz" wrap="square" lIns="91440" tIns="45720" rIns="91440" bIns="45720" anchor="t" anchorCtr="0">
                      <a:spAutoFit/>
                    </a:bodyPr>
                    <a:p>
                      <a:pPr>
                        <a:defRPr/>
                      </a:pPr>
                      <a:r>
                        <a:rPr lang="ko-KR" altLang="en-US"/>
                        <a:t>회귀계수</a:t>
                      </a:r>
                      <a:endParaRPr lang="ko-KR" altLang="en-US"/>
                    </a:p>
                  </a:txBody>
                  <a:tcPr marL="91440" marR="91440"/>
                </a:tc>
                <a:tc rowSpan="2">
                  <a:txBody>
                    <a:bodyPr vert="horz" wrap="square" lIns="91440" tIns="45720" rIns="91440" bIns="45720" anchor="t" anchorCtr="0">
                      <a:spAutoFit/>
                    </a:bodyPr>
                    <a:p>
                      <a:pPr>
                        <a:defRPr/>
                      </a:pPr>
                      <a:r>
                        <a:rPr lang="en-US" altLang="ko-KR"/>
                        <a:t>S.E.</a:t>
                      </a:r>
                      <a:endParaRPr lang="en-US" altLang="ko-KR"/>
                    </a:p>
                  </a:txBody>
                  <a:tcPr marL="91440" marR="91440"/>
                </a:tc>
                <a:tc rowSpan="2">
                  <a:txBody>
                    <a:bodyPr vert="horz" wrap="square" lIns="91440" tIns="45720" rIns="91440" bIns="45720" anchor="t" anchorCtr="0">
                      <a:spAutoFit/>
                    </a:bodyPr>
                    <a:p>
                      <a:pPr>
                        <a:defRPr/>
                      </a:pPr>
                      <a:r>
                        <a:rPr lang="en-US" altLang="ko-KR"/>
                        <a:t>Wald</a:t>
                      </a:r>
                      <a:endParaRPr lang="en-US" altLang="ko-KR"/>
                    </a:p>
                  </a:txBody>
                  <a:tcPr marL="91440" marR="91440"/>
                </a:tc>
                <a:tc rowSpan="2">
                  <a:txBody>
                    <a:bodyPr vert="horz" wrap="square" lIns="91440" tIns="45720" rIns="91440" bIns="45720" anchor="t" anchorCtr="0">
                      <a:spAutoFit/>
                    </a:bodyPr>
                    <a:p>
                      <a:pPr>
                        <a:defRPr/>
                      </a:pPr>
                      <a:r>
                        <a:rPr lang="ko-KR" altLang="en-US"/>
                        <a:t>p (유의확률)</a:t>
                      </a:r>
                      <a:endParaRPr lang="ko-KR" altLang="en-US"/>
                    </a:p>
                  </a:txBody>
                  <a:tcPr marL="91440" marR="91440"/>
                </a:tc>
                <a:tc rowSpan="2">
                  <a:txBody>
                    <a:bodyPr vert="horz" wrap="square" lIns="91440" tIns="45720" rIns="91440" bIns="45720" anchor="t" anchorCtr="0">
                      <a:spAutoFit/>
                    </a:bodyPr>
                    <a:p>
                      <a:pPr>
                        <a:defRPr/>
                      </a:pPr>
                      <a:r>
                        <a:rPr lang="en-US" altLang="ko-KR"/>
                        <a:t>OR</a:t>
                      </a:r>
                      <a:endParaRPr lang="en-US" altLang="ko-KR"/>
                    </a:p>
                    <a:p>
                      <a:pPr>
                        <a:defRPr/>
                      </a:pPr>
                      <a:r>
                        <a:rPr lang="en-US" altLang="ko-KR"/>
                        <a:t>(</a:t>
                      </a:r>
                      <a:r>
                        <a:rPr lang="ko-KR" altLang="en-US"/>
                        <a:t>오즈비</a:t>
                      </a:r>
                      <a:r>
                        <a:rPr lang="en-US" altLang="ko-KR"/>
                        <a:t>)</a:t>
                      </a:r>
                      <a:endParaRPr lang="en-US" altLang="ko-KR"/>
                    </a:p>
                  </a:txBody>
                  <a:tcPr marL="91440" marR="91440"/>
                </a:tc>
                <a:tc gridSpan="2">
                  <a:txBody>
                    <a:bodyPr vert="horz" wrap="square" lIns="91440" tIns="45720" rIns="91440" bIns="45720" anchor="t" anchorCtr="0">
                      <a:spAutoFit/>
                    </a:bodyPr>
                    <a:p>
                      <a:pPr>
                        <a:defRPr/>
                      </a:pPr>
                      <a:r>
                        <a:rPr lang="en-US" altLang="ko-KR"/>
                        <a:t>99% </a:t>
                      </a:r>
                      <a:r>
                        <a:rPr lang="ko-KR" altLang="en-US"/>
                        <a:t>신뢰구간</a:t>
                      </a:r>
                      <a:endParaRPr lang="ko-KR" altLang="en-US"/>
                    </a:p>
                  </a:txBody>
                  <a:tcPr marL="91440" marR="91440"/>
                </a:tc>
                <a:tc hMerge="1">
                  <a:txBody>
                    <a:bodyPr vert="horz" wrap="square" lIns="91440" tIns="45720" rIns="91440" bIns="45720" anchor="t" anchorCtr="0">
                      <a:spAutoFit/>
                    </a:bodyPr>
                    <a:p>
                      <a:pPr>
                        <a:defRPr/>
                      </a:pPr>
                      <a:endParaRPr lang="ko-KR" altLang="en-US"/>
                    </a:p>
                  </a:txBody>
                  <a:tcPr marL="91440" marR="91440"/>
                </a:tc>
              </a:tr>
              <a:tr h="260032">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a:txBody>
                    <a:bodyPr vert="horz" wrap="square" lIns="91440" tIns="45720" rIns="91440" bIns="45720" anchor="t" anchorCtr="0">
                      <a:spAutoFit/>
                    </a:bodyPr>
                    <a:p>
                      <a:pPr>
                        <a:defRPr/>
                      </a:pPr>
                      <a:r>
                        <a:rPr lang="ko-KR" altLang="en-US"/>
                        <a:t>하한</a:t>
                      </a:r>
                      <a:endParaRPr lang="ko-KR" altLang="en-US"/>
                    </a:p>
                  </a:txBody>
                  <a:tcPr marL="91440" marR="91440"/>
                </a:tc>
                <a:tc>
                  <a:txBody>
                    <a:bodyPr vert="horz" wrap="square" lIns="91440" tIns="45720" rIns="91440" bIns="45720" anchor="t" anchorCtr="0">
                      <a:spAutoFit/>
                    </a:bodyPr>
                    <a:p>
                      <a:pPr>
                        <a:defRPr/>
                      </a:pPr>
                      <a:r>
                        <a:rPr lang="ko-KR" altLang="en-US"/>
                        <a:t>상한</a:t>
                      </a:r>
                      <a:endParaRPr lang="ko-KR" altLang="en-US"/>
                    </a:p>
                  </a:txBody>
                  <a:tcPr marL="91440" marR="91440"/>
                </a:tc>
              </a:tr>
              <a:tr h="370840">
                <a:tc rowSpan="8">
                  <a:txBody>
                    <a:bodyPr vert="horz" wrap="square" lIns="91440" tIns="45720" rIns="91440" bIns="45720" anchor="t" anchorCtr="0">
                      <a:spAutoFit/>
                    </a:bodyPr>
                    <a:p>
                      <a:pPr>
                        <a:defRPr/>
                      </a:pPr>
                      <a:r>
                        <a:rPr lang="en-US" altLang="ko-KR"/>
                        <a:t>1</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Population</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-0.0418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-6.393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0.959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-0.059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Crime_Rates</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-0.1136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-17.465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0.893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-0.097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YearMonth_encoded</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68.842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2.565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0.977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HSP_index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-1.157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0.247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0.984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-0.052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SDT_index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-0.1018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-9.413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0.903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-0.074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IR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-0.1471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-11.724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0.863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-0.179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-0.115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UR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-0.666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0.506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0.995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Floor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0.037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rowSpan="3">
                  <a:txBody>
                    <a:bodyPr vert="horz" wrap="square" lIns="91440" tIns="45720" rIns="91440" bIns="45720" anchor="t" anchorCtr="0">
                      <a:spAutoFit/>
                    </a:bodyPr>
                    <a:p>
                      <a:pPr>
                        <a:defRPr/>
                      </a:pPr>
                      <a:r>
                        <a:rPr lang="en-US" altLang="ko-KR"/>
                        <a:t>2</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Population</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-0.1233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-17.351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0.884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-0.105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Crime_Rates</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-0.2613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-35.716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YearMonth_encoded</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1.6035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102.374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4.97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1.563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1.644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rot="0">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5667000"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a:latin typeface="맑은 고딕"/>
                <a:ea typeface="맑은 고딕"/>
                <a:cs typeface="맑은 고딕"/>
                <a:sym typeface="맑은 고딕"/>
              </a:rPr>
              <a:t>APT</a:t>
            </a:r>
            <a:r>
              <a:rPr lang="ko-KR" altLang="en-US">
                <a:latin typeface="맑은 고딕"/>
                <a:ea typeface="맑은 고딕"/>
                <a:cs typeface="맑은 고딕"/>
                <a:sym typeface="맑은 고딕"/>
              </a:rPr>
              <a:t> </a:t>
            </a:r>
            <a:r>
              <a:rPr lang="ko-KR">
                <a:latin typeface="맑은 고딕"/>
                <a:ea typeface="맑은 고딕"/>
                <a:cs typeface="맑은 고딕"/>
                <a:sym typeface="맑은 고딕"/>
              </a:rPr>
              <a:t>전세가별 독립변수들의 영향</a:t>
            </a:r>
            <a:r>
              <a:rPr lang="ko-KR" altLang="en-US">
                <a:latin typeface="맑은 고딕"/>
                <a:ea typeface="맑은 고딕"/>
                <a:cs typeface="맑은 고딕"/>
                <a:sym typeface="맑은 고딕"/>
              </a:rPr>
              <a:t>력</a:t>
            </a:r>
            <a:endParaRPr lang="ko-KR" altLang="en-US">
              <a:latin typeface="맑은 고딕"/>
              <a:ea typeface="맑은 고딕"/>
              <a:cs typeface="맑은 고딕"/>
              <a:sym typeface="맑은 고딕"/>
            </a:endParaRPr>
          </a:p>
        </p:txBody>
      </p:sp>
      <p:graphicFrame>
        <p:nvGraphicFramePr>
          <p:cNvPr id="769" name=""/>
          <p:cNvGraphicFramePr>
            <a:graphicFrameLocks noGrp="1"/>
          </p:cNvGraphicFramePr>
          <p:nvPr/>
        </p:nvGraphicFramePr>
        <p:xfrm>
          <a:off x="314175" y="1848440"/>
          <a:ext cx="11318797" cy="4735195"/>
        </p:xfrm>
        <a:graphic>
          <a:graphicData uri="http://schemas.openxmlformats.org/drawingml/2006/table">
            <a:tbl>
              <a:tblPr firstRow="1" bandRow="1">
                <a:tableStyleId>{01A66EDD-3DAB-4C5B-A090-DC80EC1FD486}</a:tableStyleId>
              </a:tblPr>
              <a:tblGrid>
                <a:gridCol w="1258269"/>
                <a:gridCol w="1257566"/>
                <a:gridCol w="1257566"/>
                <a:gridCol w="1257566"/>
                <a:gridCol w="1257566"/>
                <a:gridCol w="1257566"/>
                <a:gridCol w="1257566"/>
                <a:gridCol w="1257566"/>
                <a:gridCol w="1257566"/>
              </a:tblGrid>
              <a:tr h="260032">
                <a:tc rowSpan="2">
                  <a:txBody>
                    <a:bodyPr vert="horz" wrap="square" lIns="91440" tIns="45720" rIns="91440" bIns="45720" anchor="t" anchorCtr="0">
                      <a:spAutoFit/>
                    </a:bodyPr>
                    <a:p>
                      <a:pPr>
                        <a:defRPr/>
                      </a:pPr>
                      <a:r>
                        <a:rPr lang="ko-KR" altLang="en-US"/>
                        <a:t>전세가 </a:t>
                      </a:r>
                      <a:r>
                        <a:rPr lang="en-US" altLang="ko-KR"/>
                        <a:t>Class</a:t>
                      </a:r>
                      <a:endParaRPr lang="en-US" altLang="ko-KR"/>
                    </a:p>
                  </a:txBody>
                  <a:tcPr marL="91440" marR="91440"/>
                </a:tc>
                <a:tc rowSpan="2">
                  <a:txBody>
                    <a:bodyPr vert="horz" wrap="square" lIns="91440" tIns="45720" rIns="91440" bIns="45720" anchor="t" anchorCtr="0">
                      <a:spAutoFit/>
                    </a:bodyPr>
                    <a:p>
                      <a:pPr>
                        <a:defRPr/>
                      </a:pPr>
                      <a:r>
                        <a:rPr lang="ko-KR" altLang="en-US"/>
                        <a:t>독립변수</a:t>
                      </a:r>
                      <a:endParaRPr lang="ko-KR" altLang="en-US"/>
                    </a:p>
                  </a:txBody>
                  <a:tcPr marL="91440" marR="91440"/>
                </a:tc>
                <a:tc rowSpan="2">
                  <a:txBody>
                    <a:bodyPr vert="horz" wrap="square" lIns="91440" tIns="45720" rIns="91440" bIns="45720" anchor="t" anchorCtr="0">
                      <a:spAutoFit/>
                    </a:bodyPr>
                    <a:p>
                      <a:pPr>
                        <a:defRPr/>
                      </a:pPr>
                      <a:r>
                        <a:rPr lang="ko-KR" altLang="en-US"/>
                        <a:t>회귀계수</a:t>
                      </a:r>
                      <a:endParaRPr lang="ko-KR" altLang="en-US"/>
                    </a:p>
                  </a:txBody>
                  <a:tcPr marL="91440" marR="91440"/>
                </a:tc>
                <a:tc rowSpan="2">
                  <a:txBody>
                    <a:bodyPr vert="horz" wrap="square" lIns="91440" tIns="45720" rIns="91440" bIns="45720" anchor="t" anchorCtr="0">
                      <a:spAutoFit/>
                    </a:bodyPr>
                    <a:p>
                      <a:pPr>
                        <a:defRPr/>
                      </a:pPr>
                      <a:r>
                        <a:rPr lang="en-US" altLang="ko-KR"/>
                        <a:t>S.E.</a:t>
                      </a:r>
                      <a:endParaRPr lang="en-US" altLang="ko-KR"/>
                    </a:p>
                  </a:txBody>
                  <a:tcPr marL="91440" marR="91440"/>
                </a:tc>
                <a:tc rowSpan="2">
                  <a:txBody>
                    <a:bodyPr vert="horz" wrap="square" lIns="91440" tIns="45720" rIns="91440" bIns="45720" anchor="t" anchorCtr="0">
                      <a:spAutoFit/>
                    </a:bodyPr>
                    <a:p>
                      <a:pPr>
                        <a:defRPr/>
                      </a:pPr>
                      <a:r>
                        <a:rPr lang="en-US" altLang="ko-KR"/>
                        <a:t>Wald</a:t>
                      </a:r>
                      <a:endParaRPr lang="en-US" altLang="ko-KR"/>
                    </a:p>
                  </a:txBody>
                  <a:tcPr marL="91440" marR="91440"/>
                </a:tc>
                <a:tc rowSpan="2">
                  <a:txBody>
                    <a:bodyPr vert="horz" wrap="square" lIns="91440" tIns="45720" rIns="91440" bIns="45720" anchor="t" anchorCtr="0">
                      <a:spAutoFit/>
                    </a:bodyPr>
                    <a:p>
                      <a:pPr>
                        <a:defRPr/>
                      </a:pPr>
                      <a:r>
                        <a:rPr lang="ko-KR" altLang="en-US"/>
                        <a:t>p (유의확률)</a:t>
                      </a:r>
                      <a:endParaRPr lang="ko-KR" altLang="en-US"/>
                    </a:p>
                  </a:txBody>
                  <a:tcPr marL="91440" marR="91440"/>
                </a:tc>
                <a:tc rowSpan="2">
                  <a:txBody>
                    <a:bodyPr vert="horz" wrap="square" lIns="91440" tIns="45720" rIns="91440" bIns="45720" anchor="t" anchorCtr="0">
                      <a:spAutoFit/>
                    </a:bodyPr>
                    <a:p>
                      <a:pPr>
                        <a:defRPr/>
                      </a:pPr>
                      <a:r>
                        <a:rPr lang="en-US" altLang="ko-KR"/>
                        <a:t>OR</a:t>
                      </a:r>
                      <a:endParaRPr lang="en-US" altLang="ko-KR"/>
                    </a:p>
                    <a:p>
                      <a:pPr>
                        <a:defRPr/>
                      </a:pPr>
                      <a:r>
                        <a:rPr lang="en-US" altLang="ko-KR"/>
                        <a:t>(</a:t>
                      </a:r>
                      <a:r>
                        <a:rPr lang="ko-KR" altLang="en-US"/>
                        <a:t>오즈비</a:t>
                      </a:r>
                      <a:r>
                        <a:rPr lang="en-US" altLang="ko-KR"/>
                        <a:t>)</a:t>
                      </a:r>
                      <a:endParaRPr lang="en-US" altLang="ko-KR"/>
                    </a:p>
                  </a:txBody>
                  <a:tcPr marL="91440" marR="91440"/>
                </a:tc>
                <a:tc gridSpan="2">
                  <a:txBody>
                    <a:bodyPr vert="horz" wrap="square" lIns="91440" tIns="45720" rIns="91440" bIns="45720" anchor="t" anchorCtr="0">
                      <a:spAutoFit/>
                    </a:bodyPr>
                    <a:p>
                      <a:pPr>
                        <a:defRPr/>
                      </a:pPr>
                      <a:r>
                        <a:rPr lang="en-US" altLang="ko-KR"/>
                        <a:t>99% </a:t>
                      </a:r>
                      <a:r>
                        <a:rPr lang="ko-KR" altLang="en-US"/>
                        <a:t>신뢰구간</a:t>
                      </a:r>
                      <a:endParaRPr lang="ko-KR" altLang="en-US"/>
                    </a:p>
                  </a:txBody>
                  <a:tcPr marL="91440" marR="91440"/>
                </a:tc>
                <a:tc hMerge="1">
                  <a:txBody>
                    <a:bodyPr vert="horz" wrap="square" lIns="91440" tIns="45720" rIns="91440" bIns="45720" anchor="t" anchorCtr="0">
                      <a:spAutoFit/>
                    </a:bodyPr>
                    <a:p>
                      <a:pPr>
                        <a:defRPr/>
                      </a:pPr>
                      <a:endParaRPr lang="ko-KR" altLang="en-US"/>
                    </a:p>
                  </a:txBody>
                  <a:tcPr marL="91440" marR="91440"/>
                </a:tc>
              </a:tr>
              <a:tr h="260032">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a:txBody>
                    <a:bodyPr vert="horz" wrap="square" lIns="91440" tIns="45720" rIns="91440" bIns="45720" anchor="t" anchorCtr="0">
                      <a:spAutoFit/>
                    </a:bodyPr>
                    <a:p>
                      <a:pPr>
                        <a:defRPr/>
                      </a:pPr>
                      <a:r>
                        <a:rPr lang="ko-KR" altLang="en-US"/>
                        <a:t>하한</a:t>
                      </a:r>
                      <a:endParaRPr lang="ko-KR" altLang="en-US"/>
                    </a:p>
                  </a:txBody>
                  <a:tcPr marL="91440" marR="91440"/>
                </a:tc>
                <a:tc>
                  <a:txBody>
                    <a:bodyPr vert="horz" wrap="square" lIns="91440" tIns="45720" rIns="91440" bIns="45720" anchor="t" anchorCtr="0">
                      <a:spAutoFit/>
                    </a:bodyPr>
                    <a:p>
                      <a:pPr>
                        <a:defRPr/>
                      </a:pPr>
                      <a:r>
                        <a:rPr lang="ko-KR" altLang="en-US"/>
                        <a:t>상한</a:t>
                      </a:r>
                      <a:endParaRPr lang="ko-KR" altLang="en-US"/>
                    </a:p>
                  </a:txBody>
                  <a:tcPr marL="91440" marR="91440"/>
                </a:tc>
              </a:tr>
              <a:tr h="370840">
                <a:tc rowSpan="5">
                  <a:txBody>
                    <a:bodyPr vert="horz" wrap="square" lIns="91440" tIns="45720" rIns="91440" bIns="45720" anchor="t" anchorCtr="0">
                      <a:spAutoFit/>
                    </a:bodyPr>
                    <a:p>
                      <a:pPr>
                        <a:defRPr/>
                      </a:pPr>
                      <a:r>
                        <a:rPr lang="en-US" altLang="ko-KR"/>
                        <a:t>2</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HSP_index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-0.2258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-15.209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0.798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-0.264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-0.188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SDT_index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-0.388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-32.641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0.678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-0.419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-0.357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IR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-0.7147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-49.307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0.489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-0.752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-0.677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UR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-0.4233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-50.491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0.655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-0.445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Floor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0.089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12.042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1.093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rowSpan="6">
                  <a:txBody>
                    <a:bodyPr vert="horz" wrap="square" lIns="91440" tIns="45720" rIns="91440" bIns="45720" anchor="t" anchorCtr="0">
                      <a:spAutoFit/>
                    </a:bodyPr>
                    <a:p>
                      <a:pPr>
                        <a:defRPr/>
                      </a:pPr>
                      <a:r>
                        <a:rPr lang="en-US" altLang="ko-KR"/>
                        <a:t>3</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Population</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0.1161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14.81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1.123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0.096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0.136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Crime_Rates</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-1.079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-97.512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0.34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YearMonth_encoded</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2.9254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161.788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18.641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2.879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2.972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HSP_index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-0.5844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-35.723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0.557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-0.627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SDT_index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0.1711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11.508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1.187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0.133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IR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0.4112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26.41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1.509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0.371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81" name="Google Shape;181;p4"/>
          <p:cNvGrpSpPr/>
          <p:nvPr/>
        </p:nvGrpSpPr>
        <p:grpSpPr>
          <a:xfrm>
            <a:off x="10027920" y="-3"/>
            <a:ext cx="2164081" cy="781115"/>
            <a:chOff x="9919316" y="4585314"/>
            <a:chExt cx="2272685" cy="1136343"/>
          </a:xfrm>
        </p:grpSpPr>
        <p:sp>
          <p:nvSpPr>
            <p:cNvPr id="182" name="Google Shape;182;p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83" name="Google Shape;183;p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84" name="Google Shape;184;p4"/>
          <p:cNvSpPr txBox="1"/>
          <p:nvPr/>
        </p:nvSpPr>
        <p:spPr>
          <a:xfrm>
            <a:off x="93305" y="879571"/>
            <a:ext cx="33435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주제 선정 배경</a:t>
            </a:r>
            <a:endParaRPr b="0" i="0" sz="1400" u="none" cap="none" strike="noStrike">
              <a:solidFill>
                <a:srgbClr val="000000"/>
              </a:solidFill>
              <a:latin typeface="Arial"/>
              <a:ea typeface="Arial"/>
              <a:cs typeface="Arial"/>
              <a:sym typeface="Arial"/>
            </a:endParaRPr>
          </a:p>
        </p:txBody>
      </p:sp>
      <p:sp>
        <p:nvSpPr>
          <p:cNvPr id="185" name="Google Shape;185;p4"/>
          <p:cNvSpPr/>
          <p:nvPr/>
        </p:nvSpPr>
        <p:spPr>
          <a:xfrm>
            <a:off x="4360506" y="956231"/>
            <a:ext cx="3470988" cy="369332"/>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Malgun Gothic"/>
                <a:ea typeface="Malgun Gothic"/>
                <a:cs typeface="Malgun Gothic"/>
                <a:sym typeface="Malgun Gothic"/>
              </a:rPr>
              <a:t>국내</a:t>
            </a:r>
            <a:endParaRPr b="0" i="0" sz="1400" u="none" cap="none" strike="noStrike">
              <a:solidFill>
                <a:srgbClr val="000000"/>
              </a:solidFill>
              <a:latin typeface="Arial"/>
              <a:ea typeface="Arial"/>
              <a:cs typeface="Arial"/>
              <a:sym typeface="Arial"/>
            </a:endParaRPr>
          </a:p>
        </p:txBody>
      </p:sp>
      <p:cxnSp>
        <p:nvCxnSpPr>
          <p:cNvPr id="186" name="Google Shape;186;p4"/>
          <p:cNvCxnSpPr/>
          <p:nvPr/>
        </p:nvCxnSpPr>
        <p:spPr>
          <a:xfrm>
            <a:off x="6096000" y="1985248"/>
            <a:ext cx="0" cy="3197666"/>
          </a:xfrm>
          <a:prstGeom prst="straightConnector1">
            <a:avLst/>
          </a:prstGeom>
          <a:noFill/>
          <a:ln cap="flat" cmpd="sng" w="9525">
            <a:solidFill>
              <a:schemeClr val="dk1"/>
            </a:solidFill>
            <a:prstDash val="dash"/>
            <a:round/>
            <a:headEnd len="sm" w="sm" type="none"/>
            <a:tailEnd len="sm" w="sm" type="none"/>
          </a:ln>
        </p:spPr>
      </p:cxnSp>
      <p:sp>
        <p:nvSpPr>
          <p:cNvPr id="187" name="Google Shape;187;p4"/>
          <p:cNvSpPr/>
          <p:nvPr/>
        </p:nvSpPr>
        <p:spPr>
          <a:xfrm>
            <a:off x="263549" y="3441297"/>
            <a:ext cx="5467737" cy="1537805"/>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200"/>
              <a:buFont typeface="Arial"/>
              <a:buNone/>
            </a:pPr>
            <a:r>
              <a:rPr b="0" i="0" lang="ko-KR" sz="1200" u="none" cap="none" strike="noStrike">
                <a:solidFill>
                  <a:schemeClr val="lt1"/>
                </a:solidFill>
                <a:latin typeface="Nanum Gothic"/>
                <a:ea typeface="Nanum Gothic"/>
                <a:cs typeface="Nanum Gothic"/>
                <a:sym typeface="Nanum Gothic"/>
              </a:rPr>
              <a:t>전세사기 특별법 제정 과정에서 피해자들의 의견이 반영되지 못했다는 응답은 85.4%로 대부분 소외감을 나타냈으며 특별법에 따른 피해구제책에 대해 91%가 충분하지 않다고 응답했다. 또 구제책을 아예 모르고 있거나 정책 내용을 이해하지 못하고 있으며 </a:t>
            </a:r>
            <a:r>
              <a:rPr b="1" i="0" lang="ko-KR" sz="1200" u="none" cap="none" strike="noStrike">
                <a:solidFill>
                  <a:schemeClr val="lt1"/>
                </a:solidFill>
                <a:latin typeface="Nanum Gothic"/>
                <a:ea typeface="Nanum Gothic"/>
                <a:cs typeface="Nanum Gothic"/>
                <a:sym typeface="Nanum Gothic"/>
              </a:rPr>
              <a:t>정책이 도움이 안 된다</a:t>
            </a:r>
            <a:r>
              <a:rPr b="0" i="0" lang="ko-KR" sz="1200" u="none" cap="none" strike="noStrike">
                <a:solidFill>
                  <a:schemeClr val="lt1"/>
                </a:solidFill>
                <a:latin typeface="Nanum Gothic"/>
                <a:ea typeface="Nanum Gothic"/>
                <a:cs typeface="Nanum Gothic"/>
                <a:sym typeface="Nanum Gothic"/>
              </a:rPr>
              <a:t>고 응답한 경우가 많았다.</a:t>
            </a:r>
            <a:endParaRPr b="0" i="0" sz="1200" u="none" cap="none" strike="noStrike">
              <a:solidFill>
                <a:schemeClr val="lt1"/>
              </a:solidFill>
              <a:latin typeface="Malgun Gothic"/>
              <a:ea typeface="Malgun Gothic"/>
              <a:cs typeface="Malgun Gothic"/>
              <a:sym typeface="Malgun Gothic"/>
            </a:endParaRPr>
          </a:p>
        </p:txBody>
      </p:sp>
      <p:sp>
        <p:nvSpPr>
          <p:cNvPr id="188" name="Google Shape;188;p4"/>
          <p:cNvSpPr/>
          <p:nvPr/>
        </p:nvSpPr>
        <p:spPr>
          <a:xfrm>
            <a:off x="6460715" y="3429946"/>
            <a:ext cx="5467737" cy="1537805"/>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200"/>
              <a:buFont typeface="Arial"/>
              <a:buNone/>
            </a:pPr>
            <a:r>
              <a:rPr b="0" i="0" lang="ko-KR" sz="1200" u="none" cap="none" strike="noStrike">
                <a:solidFill>
                  <a:schemeClr val="lt1"/>
                </a:solidFill>
                <a:latin typeface="Malgun Gothic"/>
                <a:ea typeface="Malgun Gothic"/>
                <a:cs typeface="Malgun Gothic"/>
                <a:sym typeface="Malgun Gothic"/>
              </a:rPr>
              <a:t>경기북부경찰청은 부동산 업체 대표 A씨 등 111명을 검거, 8명을 구속했다. 이들은 무자력자를 내세워 주택 126채를 허위 매수하고 전셋값과 매매가를 유사하게 설정하여 전세보증금 약 253억원을 편취한 혐의를 받는다. 조직적으로 역할을 분담하여 세입자들에게 신뢰를 줬으며, 일부는 가짜 전세계약서로 청년전세대출도 받았다.</a:t>
            </a:r>
            <a:endParaRPr b="0" i="0" sz="1200" u="none" cap="none" strike="noStrike">
              <a:solidFill>
                <a:schemeClr val="lt1"/>
              </a:solidFill>
              <a:latin typeface="Malgun Gothic"/>
              <a:ea typeface="Malgun Gothic"/>
              <a:cs typeface="Malgun Gothic"/>
              <a:sym typeface="Malgun Gothic"/>
            </a:endParaRPr>
          </a:p>
        </p:txBody>
      </p:sp>
      <p:sp>
        <p:nvSpPr>
          <p:cNvPr id="189" name="Google Shape;189;p4"/>
          <p:cNvSpPr txBox="1"/>
          <p:nvPr/>
        </p:nvSpPr>
        <p:spPr>
          <a:xfrm>
            <a:off x="1284107" y="5548391"/>
            <a:ext cx="10478282"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dk1"/>
                </a:solidFill>
                <a:latin typeface="Malgun Gothic"/>
                <a:ea typeface="Malgun Gothic"/>
                <a:cs typeface="Malgun Gothic"/>
                <a:sym typeface="Malgun Gothic"/>
              </a:rPr>
              <a:t>갭 투자를 비롯하여 여러 전세사기 문제가 발생 </a:t>
            </a:r>
            <a:endParaRPr b="1" i="0" sz="20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dk1"/>
                </a:solidFill>
                <a:latin typeface="Malgun Gothic"/>
                <a:ea typeface="Malgun Gothic"/>
                <a:cs typeface="Malgun Gothic"/>
                <a:sym typeface="Malgun Gothic"/>
              </a:rPr>
              <a:t>→ 부동산 시장에 불신 증가 &amp; 불안정한 전세가격 형성에 기여</a:t>
            </a:r>
            <a:endParaRPr b="0" i="0" sz="1600" u="none" cap="none" strike="noStrike">
              <a:solidFill>
                <a:srgbClr val="000000"/>
              </a:solidFill>
              <a:latin typeface="Arial"/>
              <a:ea typeface="Arial"/>
              <a:cs typeface="Arial"/>
              <a:sym typeface="Arial"/>
            </a:endParaRPr>
          </a:p>
        </p:txBody>
      </p:sp>
      <p:pic>
        <p:nvPicPr>
          <p:cNvPr descr="텍스트, 스크린샷, 폰트, 화이트이(가) 표시된 사진" id="190" name="Google Shape;190;p4"/>
          <p:cNvPicPr preferRelativeResize="0"/>
          <p:nvPr/>
        </p:nvPicPr>
        <p:blipFill rotWithShape="1">
          <a:blip r:embed="rId3">
            <a:alphaModFix/>
          </a:blip>
          <a:srcRect b="0" l="0" r="0" t="0"/>
          <a:stretch/>
        </p:blipFill>
        <p:spPr>
          <a:xfrm>
            <a:off x="6438390" y="1955667"/>
            <a:ext cx="5291156" cy="1146159"/>
          </a:xfrm>
          <a:prstGeom prst="rect">
            <a:avLst/>
          </a:prstGeom>
          <a:noFill/>
          <a:ln cap="flat" cmpd="sng" w="9525">
            <a:solidFill>
              <a:schemeClr val="dk1"/>
            </a:solidFill>
            <a:prstDash val="solid"/>
            <a:round/>
            <a:headEnd len="sm" w="sm" type="none"/>
            <a:tailEnd len="sm" w="sm" type="none"/>
          </a:ln>
        </p:spPr>
      </p:pic>
      <p:pic>
        <p:nvPicPr>
          <p:cNvPr id="191" name="Google Shape;191;p4"/>
          <p:cNvPicPr preferRelativeResize="0"/>
          <p:nvPr/>
        </p:nvPicPr>
        <p:blipFill rotWithShape="1">
          <a:blip r:embed="rId4">
            <a:alphaModFix/>
          </a:blip>
          <a:srcRect b="0" l="0" r="0" t="0"/>
          <a:stretch/>
        </p:blipFill>
        <p:spPr>
          <a:xfrm>
            <a:off x="429611" y="1961235"/>
            <a:ext cx="5135615" cy="1146159"/>
          </a:xfrm>
          <a:prstGeom prst="rect">
            <a:avLst/>
          </a:prstGeom>
          <a:noFill/>
          <a:ln cap="flat" cmpd="sng" w="9525">
            <a:solidFill>
              <a:schemeClr val="dk1"/>
            </a:solidFill>
            <a:prstDash val="solid"/>
            <a:round/>
            <a:headEnd len="sm" w="sm" type="none"/>
            <a:tailEnd len="sm" w="sm" type="none"/>
          </a:ln>
        </p:spPr>
      </p:pic>
      <p:sp>
        <p:nvSpPr>
          <p:cNvPr id="192" name="Google Shape;192;p4"/>
          <p:cNvSpPr/>
          <p:nvPr/>
        </p:nvSpPr>
        <p:spPr>
          <a:xfrm>
            <a:off x="429611" y="5618637"/>
            <a:ext cx="778296" cy="551227"/>
          </a:xfrm>
          <a:prstGeom prst="homePlate">
            <a:avLst>
              <a:gd fmla="val 50000" name="adj"/>
            </a:avLst>
          </a:prstGeom>
          <a:solidFill>
            <a:srgbClr val="4472C4"/>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descr="어둠, 달, 블랙이(가) 표시된 사진&#10;&#10;자동 생성된 설명" id="193" name="Google Shape;193;p4"/>
          <p:cNvPicPr preferRelativeResize="0"/>
          <p:nvPr/>
        </p:nvPicPr>
        <p:blipFill rotWithShape="1">
          <a:blip r:embed="rId5">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rot="0">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5667000"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a:latin typeface="맑은 고딕"/>
                <a:ea typeface="맑은 고딕"/>
                <a:cs typeface="맑은 고딕"/>
                <a:sym typeface="맑은 고딕"/>
              </a:rPr>
              <a:t>APT</a:t>
            </a:r>
            <a:r>
              <a:rPr lang="ko-KR" altLang="en-US">
                <a:latin typeface="맑은 고딕"/>
                <a:ea typeface="맑은 고딕"/>
                <a:cs typeface="맑은 고딕"/>
                <a:sym typeface="맑은 고딕"/>
              </a:rPr>
              <a:t> </a:t>
            </a:r>
            <a:r>
              <a:rPr lang="ko-KR">
                <a:latin typeface="맑은 고딕"/>
                <a:ea typeface="맑은 고딕"/>
                <a:cs typeface="맑은 고딕"/>
                <a:sym typeface="맑은 고딕"/>
              </a:rPr>
              <a:t>전세가별 독립변수들의 영향</a:t>
            </a:r>
            <a:r>
              <a:rPr lang="ko-KR" altLang="en-US">
                <a:latin typeface="맑은 고딕"/>
                <a:ea typeface="맑은 고딕"/>
                <a:cs typeface="맑은 고딕"/>
                <a:sym typeface="맑은 고딕"/>
              </a:rPr>
              <a:t>력</a:t>
            </a:r>
            <a:endParaRPr lang="ko-KR" altLang="en-US">
              <a:latin typeface="맑은 고딕"/>
              <a:ea typeface="맑은 고딕"/>
              <a:cs typeface="맑은 고딕"/>
              <a:sym typeface="맑은 고딕"/>
            </a:endParaRPr>
          </a:p>
        </p:txBody>
      </p:sp>
      <p:graphicFrame>
        <p:nvGraphicFramePr>
          <p:cNvPr id="769" name=""/>
          <p:cNvGraphicFramePr>
            <a:graphicFrameLocks noGrp="1"/>
          </p:cNvGraphicFramePr>
          <p:nvPr/>
        </p:nvGraphicFramePr>
        <p:xfrm>
          <a:off x="314175" y="1848440"/>
          <a:ext cx="11318797" cy="4364355"/>
        </p:xfrm>
        <a:graphic>
          <a:graphicData uri="http://schemas.openxmlformats.org/drawingml/2006/table">
            <a:tbl>
              <a:tblPr firstRow="1" bandRow="1">
                <a:tableStyleId>{01A66EDD-3DAB-4C5B-A090-DC80EC1FD486}</a:tableStyleId>
              </a:tblPr>
              <a:tblGrid>
                <a:gridCol w="1258269"/>
                <a:gridCol w="1257566"/>
                <a:gridCol w="1257566"/>
                <a:gridCol w="1257566"/>
                <a:gridCol w="1257566"/>
                <a:gridCol w="1257566"/>
                <a:gridCol w="1257566"/>
                <a:gridCol w="1257566"/>
                <a:gridCol w="1257566"/>
              </a:tblGrid>
              <a:tr h="260032">
                <a:tc rowSpan="2">
                  <a:txBody>
                    <a:bodyPr vert="horz" wrap="square" lIns="91440" tIns="45720" rIns="91440" bIns="45720" anchor="t" anchorCtr="0">
                      <a:spAutoFit/>
                    </a:bodyPr>
                    <a:p>
                      <a:pPr>
                        <a:defRPr/>
                      </a:pPr>
                      <a:r>
                        <a:rPr lang="ko-KR" altLang="en-US"/>
                        <a:t>전세가 </a:t>
                      </a:r>
                      <a:r>
                        <a:rPr lang="en-US" altLang="ko-KR"/>
                        <a:t>Class</a:t>
                      </a:r>
                      <a:endParaRPr lang="en-US" altLang="ko-KR"/>
                    </a:p>
                  </a:txBody>
                  <a:tcPr marL="91440" marR="91440"/>
                </a:tc>
                <a:tc rowSpan="2">
                  <a:txBody>
                    <a:bodyPr vert="horz" wrap="square" lIns="91440" tIns="45720" rIns="91440" bIns="45720" anchor="t" anchorCtr="0">
                      <a:spAutoFit/>
                    </a:bodyPr>
                    <a:p>
                      <a:pPr>
                        <a:defRPr/>
                      </a:pPr>
                      <a:r>
                        <a:rPr lang="ko-KR" altLang="en-US"/>
                        <a:t>독립변수</a:t>
                      </a:r>
                      <a:endParaRPr lang="ko-KR" altLang="en-US"/>
                    </a:p>
                  </a:txBody>
                  <a:tcPr marL="91440" marR="91440"/>
                </a:tc>
                <a:tc rowSpan="2">
                  <a:txBody>
                    <a:bodyPr vert="horz" wrap="square" lIns="91440" tIns="45720" rIns="91440" bIns="45720" anchor="t" anchorCtr="0">
                      <a:spAutoFit/>
                    </a:bodyPr>
                    <a:p>
                      <a:pPr>
                        <a:defRPr/>
                      </a:pPr>
                      <a:r>
                        <a:rPr lang="ko-KR" altLang="en-US"/>
                        <a:t>회귀계수</a:t>
                      </a:r>
                      <a:endParaRPr lang="ko-KR" altLang="en-US"/>
                    </a:p>
                  </a:txBody>
                  <a:tcPr marL="91440" marR="91440"/>
                </a:tc>
                <a:tc rowSpan="2">
                  <a:txBody>
                    <a:bodyPr vert="horz" wrap="square" lIns="91440" tIns="45720" rIns="91440" bIns="45720" anchor="t" anchorCtr="0">
                      <a:spAutoFit/>
                    </a:bodyPr>
                    <a:p>
                      <a:pPr>
                        <a:defRPr/>
                      </a:pPr>
                      <a:r>
                        <a:rPr lang="en-US" altLang="ko-KR"/>
                        <a:t>S.E.</a:t>
                      </a:r>
                      <a:endParaRPr lang="en-US" altLang="ko-KR"/>
                    </a:p>
                  </a:txBody>
                  <a:tcPr marL="91440" marR="91440"/>
                </a:tc>
                <a:tc rowSpan="2">
                  <a:txBody>
                    <a:bodyPr vert="horz" wrap="square" lIns="91440" tIns="45720" rIns="91440" bIns="45720" anchor="t" anchorCtr="0">
                      <a:spAutoFit/>
                    </a:bodyPr>
                    <a:p>
                      <a:pPr>
                        <a:defRPr/>
                      </a:pPr>
                      <a:r>
                        <a:rPr lang="en-US" altLang="ko-KR"/>
                        <a:t>Wald</a:t>
                      </a:r>
                      <a:endParaRPr lang="en-US" altLang="ko-KR"/>
                    </a:p>
                  </a:txBody>
                  <a:tcPr marL="91440" marR="91440"/>
                </a:tc>
                <a:tc rowSpan="2">
                  <a:txBody>
                    <a:bodyPr vert="horz" wrap="square" lIns="91440" tIns="45720" rIns="91440" bIns="45720" anchor="t" anchorCtr="0">
                      <a:spAutoFit/>
                    </a:bodyPr>
                    <a:p>
                      <a:pPr>
                        <a:defRPr/>
                      </a:pPr>
                      <a:r>
                        <a:rPr lang="ko-KR" altLang="en-US"/>
                        <a:t>p (유의확률)</a:t>
                      </a:r>
                      <a:endParaRPr lang="ko-KR" altLang="en-US"/>
                    </a:p>
                  </a:txBody>
                  <a:tcPr marL="91440" marR="91440"/>
                </a:tc>
                <a:tc rowSpan="2">
                  <a:txBody>
                    <a:bodyPr vert="horz" wrap="square" lIns="91440" tIns="45720" rIns="91440" bIns="45720" anchor="t" anchorCtr="0">
                      <a:spAutoFit/>
                    </a:bodyPr>
                    <a:p>
                      <a:pPr>
                        <a:defRPr/>
                      </a:pPr>
                      <a:r>
                        <a:rPr lang="en-US" altLang="ko-KR"/>
                        <a:t>OR</a:t>
                      </a:r>
                      <a:endParaRPr lang="en-US" altLang="ko-KR"/>
                    </a:p>
                    <a:p>
                      <a:pPr>
                        <a:defRPr/>
                      </a:pPr>
                      <a:r>
                        <a:rPr lang="en-US" altLang="ko-KR"/>
                        <a:t>(</a:t>
                      </a:r>
                      <a:r>
                        <a:rPr lang="ko-KR" altLang="en-US"/>
                        <a:t>오즈비</a:t>
                      </a:r>
                      <a:r>
                        <a:rPr lang="en-US" altLang="ko-KR"/>
                        <a:t>)</a:t>
                      </a:r>
                      <a:endParaRPr lang="en-US" altLang="ko-KR"/>
                    </a:p>
                  </a:txBody>
                  <a:tcPr marL="91440" marR="91440"/>
                </a:tc>
                <a:tc gridSpan="2">
                  <a:txBody>
                    <a:bodyPr vert="horz" wrap="square" lIns="91440" tIns="45720" rIns="91440" bIns="45720" anchor="t" anchorCtr="0">
                      <a:spAutoFit/>
                    </a:bodyPr>
                    <a:p>
                      <a:pPr>
                        <a:defRPr/>
                      </a:pPr>
                      <a:r>
                        <a:rPr lang="en-US" altLang="ko-KR"/>
                        <a:t>99% </a:t>
                      </a:r>
                      <a:r>
                        <a:rPr lang="ko-KR" altLang="en-US"/>
                        <a:t>신뢰구간</a:t>
                      </a:r>
                      <a:endParaRPr lang="ko-KR" altLang="en-US"/>
                    </a:p>
                  </a:txBody>
                  <a:tcPr marL="91440" marR="91440"/>
                </a:tc>
                <a:tc hMerge="1">
                  <a:txBody>
                    <a:bodyPr vert="horz" wrap="square" lIns="91440" tIns="45720" rIns="91440" bIns="45720" anchor="t" anchorCtr="0">
                      <a:spAutoFit/>
                    </a:bodyPr>
                    <a:p>
                      <a:pPr>
                        <a:defRPr/>
                      </a:pPr>
                      <a:endParaRPr lang="ko-KR" altLang="en-US"/>
                    </a:p>
                  </a:txBody>
                  <a:tcPr marL="91440" marR="91440"/>
                </a:tc>
              </a:tr>
              <a:tr h="260032">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a:txBody>
                    <a:bodyPr vert="horz" wrap="square" lIns="91440" tIns="45720" rIns="91440" bIns="45720" anchor="t" anchorCtr="0">
                      <a:spAutoFit/>
                    </a:bodyPr>
                    <a:p>
                      <a:pPr>
                        <a:defRPr/>
                      </a:pPr>
                      <a:r>
                        <a:rPr lang="ko-KR" altLang="en-US"/>
                        <a:t>하한</a:t>
                      </a:r>
                      <a:endParaRPr lang="ko-KR" altLang="en-US"/>
                    </a:p>
                  </a:txBody>
                  <a:tcPr marL="91440" marR="91440"/>
                </a:tc>
                <a:tc>
                  <a:txBody>
                    <a:bodyPr vert="horz" wrap="square" lIns="91440" tIns="45720" rIns="91440" bIns="45720" anchor="t" anchorCtr="0">
                      <a:spAutoFit/>
                    </a:bodyPr>
                    <a:p>
                      <a:pPr>
                        <a:defRPr/>
                      </a:pPr>
                      <a:r>
                        <a:rPr lang="ko-KR" altLang="en-US"/>
                        <a:t>상한</a:t>
                      </a:r>
                      <a:endParaRPr lang="ko-KR" altLang="en-US"/>
                    </a:p>
                  </a:txBody>
                  <a:tcPr marL="91440" marR="91440"/>
                </a:tc>
              </a:tr>
              <a:tr h="370840">
                <a:tc rowSpan="2">
                  <a:txBody>
                    <a:bodyPr vert="horz" wrap="square" lIns="91440" tIns="45720" rIns="91440" bIns="45720" anchor="t" anchorCtr="0">
                      <a:spAutoFit/>
                    </a:bodyPr>
                    <a:p>
                      <a:pPr>
                        <a:defRPr/>
                      </a:pPr>
                      <a:r>
                        <a:rPr lang="en-US" altLang="ko-KR"/>
                        <a:t>3</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UR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-0.2894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-31.192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0.749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-0.313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-0.266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Floor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-0.727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-77.312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0.483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-0.703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rowSpan="8">
                  <a:txBody>
                    <a:bodyPr vert="horz" wrap="square" lIns="91440" tIns="45720" rIns="91440" bIns="45720" anchor="t" anchorCtr="0">
                      <a:spAutoFit/>
                    </a:bodyPr>
                    <a:p>
                      <a:pPr>
                        <a:defRPr/>
                      </a:pPr>
                      <a:endParaRPr lang="en-US" altLang="ko-KR"/>
                    </a:p>
                    <a:p>
                      <a:pPr>
                        <a:defRPr/>
                      </a:pPr>
                      <a:r>
                        <a:rPr lang="en-US" altLang="ko-KR"/>
                        <a:t>4</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Population</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-2.9085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-143.339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-2.961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-2.856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Crime_Rates</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-3.1043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-136.49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0.055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-3.163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-3.046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YearMonth_encoded</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4.6526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115.655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0.045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4.549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4.756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HSP_index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-0.8101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0.039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-20.993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104.855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-0.711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SDT_index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-5.0977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0.038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-132.662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0.445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-5.197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-4.999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IR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-6.3749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-125.013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-6.506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-6.244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UR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-3.6309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-137.941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-3.699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-3.563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Floor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1.4547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89.271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1.413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1.497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74" name="Google Shape;774;p53"/>
          <p:cNvGrpSpPr/>
          <p:nvPr/>
        </p:nvGrpSpPr>
        <p:grpSpPr>
          <a:xfrm rot="0">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변수 설정</a:t>
            </a:r>
            <a:endParaRPr sz="1400" b="0" i="0" u="none" strike="noStrike" cap="none">
              <a:solidFill>
                <a:srgbClr val="000000"/>
              </a:solidFill>
              <a:latin typeface="Arial"/>
              <a:ea typeface="Arial"/>
              <a:cs typeface="Arial"/>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79" name="Google Shape;779;p53"/>
          <p:cNvSpPr txBox="1"/>
          <p:nvPr/>
        </p:nvSpPr>
        <p:spPr>
          <a:xfrm>
            <a:off x="339902" y="1542378"/>
            <a:ext cx="6349685" cy="1581829"/>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sz="1400" b="0" i="0" u="none" strike="noStrike" cap="none">
                <a:solidFill>
                  <a:srgbClr val="000000"/>
                </a:solidFill>
                <a:latin typeface="Arial"/>
                <a:ea typeface="Arial"/>
                <a:cs typeface="Arial"/>
                <a:sym typeface="Arial"/>
              </a:rPr>
              <a:t>최종 변수 설정</a:t>
            </a:r>
            <a:endParaRPr lang="ko-K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ko-KR" altLang="en-US" sz="1400" b="0" i="0" u="none" strike="noStrike" cap="none">
                <a:solidFill>
                  <a:srgbClr val="000000"/>
                </a:solidFill>
                <a:latin typeface="Arial"/>
                <a:ea typeface="Arial"/>
                <a:cs typeface="Arial"/>
                <a:sym typeface="Arial"/>
              </a:rPr>
              <a:t>- Features_Ranking의 상위 10가지를 제외한 나머지 변수에 대해 VIF와 Logistic Regression Analysis를 진행한 결과</a:t>
            </a:r>
            <a:endParaRPr lang="ko-KR" altLang="en-US"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ko-KR" altLang="en-US" sz="1400" b="0" i="0" u="none" strike="noStrike" cap="none">
                <a:solidFill>
                  <a:srgbClr val="000000"/>
                </a:solidFill>
                <a:latin typeface="Arial"/>
                <a:ea typeface="Arial"/>
                <a:cs typeface="Arial"/>
                <a:sym typeface="Arial"/>
              </a:rPr>
              <a:t>    - Logistit Regression의 p-value값의 제거요인인 UR, HSP_index</a:t>
            </a:r>
            <a:endParaRPr lang="ko-KR" altLang="en-US"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ko-KR" altLang="en-US" sz="1400" b="0" i="0" u="none" strike="noStrike" cap="none">
                <a:solidFill>
                  <a:srgbClr val="000000"/>
                </a:solidFill>
                <a:latin typeface="Arial"/>
                <a:ea typeface="Arial"/>
                <a:cs typeface="Arial"/>
                <a:sym typeface="Arial"/>
              </a:rPr>
              <a:t>    - VIF의 제거요인인 CA_index, TC_index</a:t>
            </a:r>
            <a:endParaRPr lang="ko-KR" altLang="en-US"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ko-KR" altLang="en-US" sz="1400" b="0" i="0" u="none" strike="noStrike" cap="none">
                <a:solidFill>
                  <a:srgbClr val="000000"/>
                </a:solidFill>
                <a:latin typeface="Arial"/>
                <a:ea typeface="Arial"/>
                <a:cs typeface="Arial"/>
                <a:sym typeface="Arial"/>
              </a:rPr>
              <a:t>    - 위의 네가지 요인(UR, HSP_index, TC_index, CA_index)을 변수에서 제거하여 </a:t>
            </a:r>
            <a:r>
              <a:rPr lang="en-US" altLang="ko-KR" sz="1400" b="0" i="0" u="none" strike="noStrike" cap="none">
                <a:solidFill>
                  <a:srgbClr val="000000"/>
                </a:solidFill>
                <a:latin typeface="Arial"/>
                <a:ea typeface="Arial"/>
                <a:cs typeface="Arial"/>
                <a:sym typeface="Arial"/>
              </a:rPr>
              <a:t>apt</a:t>
            </a:r>
            <a:r>
              <a:rPr lang="ko-KR" altLang="en-US" sz="1400" b="0" i="0" u="none" strike="noStrike" cap="none">
                <a:solidFill>
                  <a:srgbClr val="000000"/>
                </a:solidFill>
                <a:latin typeface="Arial"/>
                <a:ea typeface="Arial"/>
                <a:cs typeface="Arial"/>
                <a:sym typeface="Arial"/>
              </a:rPr>
              <a:t>데이터에 대해 머신러닝을 진행한다.</a:t>
            </a:r>
            <a:endParaRPr lang="ko-KR" altLang="en-US"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5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785" name="Google Shape;785;p54"/>
          <p:cNvGrpSpPr/>
          <p:nvPr/>
        </p:nvGrpSpPr>
        <p:grpSpPr>
          <a:xfrm>
            <a:off x="10027920" y="-3"/>
            <a:ext cx="2164081" cy="781115"/>
            <a:chOff x="9919316" y="4585314"/>
            <a:chExt cx="2272685" cy="1136343"/>
          </a:xfrm>
        </p:grpSpPr>
        <p:sp>
          <p:nvSpPr>
            <p:cNvPr id="786" name="Google Shape;786;p5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787" name="Google Shape;787;p5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788" name="Google Shape;788;p54"/>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Arial"/>
                <a:ea typeface="Arial"/>
                <a:cs typeface="Arial"/>
                <a:sym typeface="Arial"/>
              </a:rPr>
              <a:t>모델 훈련 및 평가 순서도</a:t>
            </a:r>
            <a:endParaRPr b="1" i="0" sz="1800" u="none" cap="none" strike="noStrike">
              <a:solidFill>
                <a:srgbClr val="000000"/>
              </a:solidFill>
              <a:latin typeface="Arial"/>
              <a:ea typeface="Arial"/>
              <a:cs typeface="Arial"/>
              <a:sym typeface="Arial"/>
            </a:endParaRPr>
          </a:p>
        </p:txBody>
      </p:sp>
      <p:pic>
        <p:nvPicPr>
          <p:cNvPr descr="어둠, 달, 블랙이(가) 표시된 사진&#10;&#10;자동 생성된 설명" id="789" name="Google Shape;789;p54"/>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790" name="Google Shape;790;p54"/>
          <p:cNvSpPr/>
          <p:nvPr/>
        </p:nvSpPr>
        <p:spPr>
          <a:xfrm>
            <a:off x="148700" y="3282695"/>
            <a:ext cx="1783080" cy="9144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데이터 수집 및 전처리</a:t>
            </a:r>
            <a:endParaRPr b="0" i="0" sz="1400" u="none" cap="none" strike="noStrike">
              <a:solidFill>
                <a:schemeClr val="lt1"/>
              </a:solidFill>
              <a:latin typeface="Arial"/>
              <a:ea typeface="Arial"/>
              <a:cs typeface="Arial"/>
              <a:sym typeface="Arial"/>
            </a:endParaRPr>
          </a:p>
        </p:txBody>
      </p:sp>
      <p:sp>
        <p:nvSpPr>
          <p:cNvPr id="791" name="Google Shape;791;p54"/>
          <p:cNvSpPr/>
          <p:nvPr/>
        </p:nvSpPr>
        <p:spPr>
          <a:xfrm>
            <a:off x="2532888" y="3282696"/>
            <a:ext cx="1335024"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데이터 셋 분리</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(Train / Test)</a:t>
            </a:r>
            <a:endParaRPr b="0" i="0" sz="1400" u="none" cap="none" strike="noStrike">
              <a:solidFill>
                <a:schemeClr val="dk1"/>
              </a:solidFill>
              <a:latin typeface="Arial"/>
              <a:ea typeface="Arial"/>
              <a:cs typeface="Arial"/>
              <a:sym typeface="Arial"/>
            </a:endParaRPr>
          </a:p>
        </p:txBody>
      </p:sp>
      <p:sp>
        <p:nvSpPr>
          <p:cNvPr id="792" name="Google Shape;792;p54"/>
          <p:cNvSpPr/>
          <p:nvPr/>
        </p:nvSpPr>
        <p:spPr>
          <a:xfrm>
            <a:off x="4408060" y="3282696"/>
            <a:ext cx="3950208" cy="914400"/>
          </a:xfrm>
          <a:prstGeom prst="roundRect">
            <a:avLst>
              <a:gd fmla="val 16667" name="adj"/>
            </a:avLst>
          </a:prstGeom>
          <a:gradFill>
            <a:gsLst>
              <a:gs pos="0">
                <a:srgbClr val="9BCDFF"/>
              </a:gs>
              <a:gs pos="35000">
                <a:srgbClr val="B8DCFF"/>
              </a:gs>
              <a:gs pos="100000">
                <a:srgbClr val="E2F0FF"/>
              </a:gs>
            </a:gsLst>
            <a:lin ang="16200000" scaled="0"/>
          </a:gradFill>
          <a:ln cap="flat" cmpd="sng" w="9525">
            <a:solidFill>
              <a:srgbClr val="5597D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Model 생성 및 학습</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ko-KR" sz="1600" u="none" cap="none" strike="noStrike">
                <a:solidFill>
                  <a:srgbClr val="1E4E79"/>
                </a:solidFill>
                <a:latin typeface="Arial"/>
                <a:ea typeface="Arial"/>
                <a:cs typeface="Arial"/>
                <a:sym typeface="Arial"/>
              </a:rPr>
              <a:t>RandomForest/ XGBoost / LightGBM</a:t>
            </a:r>
            <a:endParaRPr b="1" i="0" sz="1600" u="none" cap="none" strike="noStrike">
              <a:solidFill>
                <a:srgbClr val="1E4E79"/>
              </a:solidFill>
              <a:latin typeface="Arial"/>
              <a:ea typeface="Arial"/>
              <a:cs typeface="Arial"/>
              <a:sym typeface="Arial"/>
            </a:endParaRPr>
          </a:p>
          <a:p>
            <a:pPr indent="0" lvl="0" marL="0" marR="0" rtl="0" algn="ctr">
              <a:lnSpc>
                <a:spcPct val="100000"/>
              </a:lnSpc>
              <a:spcBef>
                <a:spcPts val="0"/>
              </a:spcBef>
              <a:spcAft>
                <a:spcPts val="0"/>
              </a:spcAft>
              <a:buNone/>
            </a:pPr>
            <a:r>
              <a:rPr b="1" i="0" lang="ko-KR" sz="1600" u="none" cap="none" strike="noStrike">
                <a:solidFill>
                  <a:srgbClr val="1E4E79"/>
                </a:solidFill>
                <a:latin typeface="Arial"/>
                <a:ea typeface="Arial"/>
                <a:cs typeface="Arial"/>
                <a:sym typeface="Arial"/>
              </a:rPr>
              <a:t>KNN / FNN / LSTM / GRU </a:t>
            </a:r>
            <a:endParaRPr b="1" i="0" sz="1600" u="none" cap="none" strike="noStrike">
              <a:solidFill>
                <a:srgbClr val="1E4E79"/>
              </a:solidFill>
              <a:latin typeface="Arial"/>
              <a:ea typeface="Arial"/>
              <a:cs typeface="Arial"/>
              <a:sym typeface="Arial"/>
            </a:endParaRPr>
          </a:p>
        </p:txBody>
      </p:sp>
      <p:sp>
        <p:nvSpPr>
          <p:cNvPr id="793" name="Google Shape;793;p54"/>
          <p:cNvSpPr/>
          <p:nvPr/>
        </p:nvSpPr>
        <p:spPr>
          <a:xfrm>
            <a:off x="8898416" y="3282696"/>
            <a:ext cx="2723608" cy="914400"/>
          </a:xfrm>
          <a:prstGeom prst="roundRect">
            <a:avLst>
              <a:gd fmla="val 16667" name="adj"/>
            </a:avLst>
          </a:prstGeom>
          <a:gradFill>
            <a:gsLst>
              <a:gs pos="0">
                <a:srgbClr val="9BCDFF"/>
              </a:gs>
              <a:gs pos="35000">
                <a:srgbClr val="B8DCFF"/>
              </a:gs>
              <a:gs pos="100000">
                <a:srgbClr val="E2F0FF"/>
              </a:gs>
            </a:gsLst>
            <a:lin ang="16200000" scaled="0"/>
          </a:gradFill>
          <a:ln cap="flat" cmpd="sng" w="9525">
            <a:solidFill>
              <a:srgbClr val="5597D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모델 평가</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ko-KR" sz="1600" u="none" cap="none" strike="noStrike">
                <a:solidFill>
                  <a:srgbClr val="1E4E79"/>
                </a:solidFill>
                <a:latin typeface="Arial"/>
                <a:ea typeface="Arial"/>
                <a:cs typeface="Arial"/>
                <a:sym typeface="Arial"/>
              </a:rPr>
              <a:t>MSE / MAPE /</a:t>
            </a:r>
            <a:endParaRPr/>
          </a:p>
          <a:p>
            <a:pPr indent="0" lvl="0" marL="0" marR="0" rtl="0" algn="ctr">
              <a:lnSpc>
                <a:spcPct val="100000"/>
              </a:lnSpc>
              <a:spcBef>
                <a:spcPts val="0"/>
              </a:spcBef>
              <a:spcAft>
                <a:spcPts val="0"/>
              </a:spcAft>
              <a:buNone/>
            </a:pPr>
            <a:r>
              <a:rPr b="1" i="0" lang="ko-KR" sz="1600" u="none" cap="none" strike="noStrike">
                <a:solidFill>
                  <a:srgbClr val="1E4E79"/>
                </a:solidFill>
                <a:latin typeface="Arial"/>
                <a:ea typeface="Arial"/>
                <a:cs typeface="Arial"/>
                <a:sym typeface="Arial"/>
              </a:rPr>
              <a:t>R-Squared / RMSE</a:t>
            </a:r>
            <a:endParaRPr b="1" i="0" sz="1600" u="none" cap="none" strike="noStrike">
              <a:solidFill>
                <a:srgbClr val="1E4E79"/>
              </a:solidFill>
              <a:latin typeface="Arial"/>
              <a:ea typeface="Arial"/>
              <a:cs typeface="Arial"/>
              <a:sym typeface="Arial"/>
            </a:endParaRPr>
          </a:p>
        </p:txBody>
      </p:sp>
      <p:cxnSp>
        <p:nvCxnSpPr>
          <p:cNvPr id="794" name="Google Shape;794;p54"/>
          <p:cNvCxnSpPr>
            <a:stCxn id="790" idx="3"/>
            <a:endCxn id="791" idx="1"/>
          </p:cNvCxnSpPr>
          <p:nvPr/>
        </p:nvCxnSpPr>
        <p:spPr>
          <a:xfrm>
            <a:off x="1931780" y="3739895"/>
            <a:ext cx="601200" cy="0"/>
          </a:xfrm>
          <a:prstGeom prst="straightConnector1">
            <a:avLst/>
          </a:prstGeom>
          <a:noFill/>
          <a:ln cap="flat" cmpd="sng" w="28575">
            <a:solidFill>
              <a:schemeClr val="dk1"/>
            </a:solidFill>
            <a:prstDash val="solid"/>
            <a:round/>
            <a:headEnd len="sm" w="sm" type="none"/>
            <a:tailEnd len="med" w="med" type="triangle"/>
          </a:ln>
        </p:spPr>
      </p:cxnSp>
      <p:cxnSp>
        <p:nvCxnSpPr>
          <p:cNvPr id="795" name="Google Shape;795;p54"/>
          <p:cNvCxnSpPr>
            <a:stCxn id="791" idx="3"/>
            <a:endCxn id="792" idx="1"/>
          </p:cNvCxnSpPr>
          <p:nvPr/>
        </p:nvCxnSpPr>
        <p:spPr>
          <a:xfrm>
            <a:off x="3867912" y="3739896"/>
            <a:ext cx="540000" cy="0"/>
          </a:xfrm>
          <a:prstGeom prst="straightConnector1">
            <a:avLst/>
          </a:prstGeom>
          <a:noFill/>
          <a:ln cap="flat" cmpd="sng" w="28575">
            <a:solidFill>
              <a:schemeClr val="dk1"/>
            </a:solidFill>
            <a:prstDash val="solid"/>
            <a:round/>
            <a:headEnd len="sm" w="sm" type="none"/>
            <a:tailEnd len="med" w="med" type="triangle"/>
          </a:ln>
        </p:spPr>
      </p:cxnSp>
      <p:cxnSp>
        <p:nvCxnSpPr>
          <p:cNvPr id="796" name="Google Shape;796;p54"/>
          <p:cNvCxnSpPr>
            <a:stCxn id="792" idx="3"/>
            <a:endCxn id="793" idx="1"/>
          </p:cNvCxnSpPr>
          <p:nvPr/>
        </p:nvCxnSpPr>
        <p:spPr>
          <a:xfrm>
            <a:off x="8358268" y="3739896"/>
            <a:ext cx="540000" cy="0"/>
          </a:xfrm>
          <a:prstGeom prst="straightConnector1">
            <a:avLst/>
          </a:prstGeom>
          <a:noFill/>
          <a:ln cap="flat" cmpd="sng" w="28575">
            <a:solidFill>
              <a:schemeClr val="dk1"/>
            </a:solidFill>
            <a:prstDash val="solid"/>
            <a:round/>
            <a:headEnd len="sm" w="sm" type="none"/>
            <a:tailEnd len="med" w="med" type="triangle"/>
          </a:ln>
        </p:spPr>
      </p:cxnSp>
      <p:sp>
        <p:nvSpPr>
          <p:cNvPr id="797" name="Google Shape;797;p54"/>
          <p:cNvSpPr/>
          <p:nvPr/>
        </p:nvSpPr>
        <p:spPr>
          <a:xfrm>
            <a:off x="5565648" y="1574704"/>
            <a:ext cx="1060704"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Test</a:t>
            </a:r>
            <a:endParaRPr/>
          </a:p>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데이터 셋</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98" name="Google Shape;798;p54"/>
          <p:cNvSpPr/>
          <p:nvPr/>
        </p:nvSpPr>
        <p:spPr>
          <a:xfrm>
            <a:off x="4581144" y="4990688"/>
            <a:ext cx="1054608"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Train</a:t>
            </a:r>
            <a:endParaRPr/>
          </a:p>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데이터 셋</a:t>
            </a:r>
            <a:endParaRPr/>
          </a:p>
        </p:txBody>
      </p:sp>
      <p:cxnSp>
        <p:nvCxnSpPr>
          <p:cNvPr id="799" name="Google Shape;799;p54"/>
          <p:cNvCxnSpPr>
            <a:stCxn id="791" idx="2"/>
            <a:endCxn id="798" idx="1"/>
          </p:cNvCxnSpPr>
          <p:nvPr/>
        </p:nvCxnSpPr>
        <p:spPr>
          <a:xfrm flipH="1" rot="-5400000">
            <a:off x="3265350" y="4132146"/>
            <a:ext cx="1250700" cy="1380600"/>
          </a:xfrm>
          <a:prstGeom prst="bentConnector2">
            <a:avLst/>
          </a:prstGeom>
          <a:noFill/>
          <a:ln cap="flat" cmpd="sng" w="28575">
            <a:solidFill>
              <a:schemeClr val="dk1"/>
            </a:solidFill>
            <a:prstDash val="solid"/>
            <a:round/>
            <a:headEnd len="sm" w="sm" type="none"/>
            <a:tailEnd len="med" w="med" type="triangle"/>
          </a:ln>
        </p:spPr>
      </p:cxnSp>
      <p:cxnSp>
        <p:nvCxnSpPr>
          <p:cNvPr id="800" name="Google Shape;800;p54"/>
          <p:cNvCxnSpPr>
            <a:stCxn id="791" idx="0"/>
            <a:endCxn id="797" idx="1"/>
          </p:cNvCxnSpPr>
          <p:nvPr/>
        </p:nvCxnSpPr>
        <p:spPr>
          <a:xfrm rot="-5400000">
            <a:off x="3757650" y="1474746"/>
            <a:ext cx="1250700" cy="2365200"/>
          </a:xfrm>
          <a:prstGeom prst="bentConnector2">
            <a:avLst/>
          </a:prstGeom>
          <a:noFill/>
          <a:ln cap="flat" cmpd="sng" w="28575">
            <a:solidFill>
              <a:schemeClr val="dk1"/>
            </a:solidFill>
            <a:prstDash val="solid"/>
            <a:round/>
            <a:headEnd len="sm" w="sm" type="none"/>
            <a:tailEnd len="med" w="med" type="triangle"/>
          </a:ln>
        </p:spPr>
      </p:cxnSp>
      <p:cxnSp>
        <p:nvCxnSpPr>
          <p:cNvPr id="801" name="Google Shape;801;p54"/>
          <p:cNvCxnSpPr>
            <a:stCxn id="797" idx="3"/>
            <a:endCxn id="793" idx="0"/>
          </p:cNvCxnSpPr>
          <p:nvPr/>
        </p:nvCxnSpPr>
        <p:spPr>
          <a:xfrm>
            <a:off x="6626352" y="2031904"/>
            <a:ext cx="3633900" cy="1250700"/>
          </a:xfrm>
          <a:prstGeom prst="bentConnector2">
            <a:avLst/>
          </a:prstGeom>
          <a:noFill/>
          <a:ln cap="flat" cmpd="sng" w="28575">
            <a:solidFill>
              <a:schemeClr val="dk1"/>
            </a:solidFill>
            <a:prstDash val="solid"/>
            <a:round/>
            <a:headEnd len="sm" w="sm" type="none"/>
            <a:tailEnd len="med" w="med" type="triangle"/>
          </a:ln>
        </p:spPr>
      </p:cxnSp>
      <p:cxnSp>
        <p:nvCxnSpPr>
          <p:cNvPr id="802" name="Google Shape;802;p54"/>
          <p:cNvCxnSpPr>
            <a:stCxn id="798" idx="3"/>
            <a:endCxn id="792" idx="2"/>
          </p:cNvCxnSpPr>
          <p:nvPr/>
        </p:nvCxnSpPr>
        <p:spPr>
          <a:xfrm flipH="1" rot="10800000">
            <a:off x="5635752" y="4197188"/>
            <a:ext cx="747300" cy="1250700"/>
          </a:xfrm>
          <a:prstGeom prst="bentConnector2">
            <a:avLst/>
          </a:prstGeom>
          <a:noFill/>
          <a:ln cap="flat" cmpd="sng" w="28575">
            <a:solidFill>
              <a:schemeClr val="dk1"/>
            </a:solidFill>
            <a:prstDash val="solid"/>
            <a:round/>
            <a:headEnd len="sm" w="sm"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808" name="Google Shape;808;p55"/>
          <p:cNvGrpSpPr/>
          <p:nvPr/>
        </p:nvGrpSpPr>
        <p:grpSpPr>
          <a:xfrm>
            <a:off x="10027920" y="-3"/>
            <a:ext cx="2164081" cy="781115"/>
            <a:chOff x="9919316" y="4585314"/>
            <a:chExt cx="2272685" cy="1136343"/>
          </a:xfrm>
        </p:grpSpPr>
        <p:sp>
          <p:nvSpPr>
            <p:cNvPr id="809" name="Google Shape;809;p5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10" name="Google Shape;810;p5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11" name="Google Shape;811;p55"/>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모델 생성 및 학습</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812" name="Google Shape;812;p55"/>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813" name="Google Shape;813;p55"/>
          <p:cNvSpPr/>
          <p:nvPr/>
        </p:nvSpPr>
        <p:spPr>
          <a:xfrm>
            <a:off x="548640" y="1719072"/>
            <a:ext cx="7671816" cy="4745736"/>
          </a:xfrm>
          <a:prstGeom prst="roundRect">
            <a:avLst>
              <a:gd fmla="val 16667" name="adj"/>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4" name="Google Shape;814;p55"/>
          <p:cNvSpPr txBox="1"/>
          <p:nvPr/>
        </p:nvSpPr>
        <p:spPr>
          <a:xfrm>
            <a:off x="806910" y="1893379"/>
            <a:ext cx="11338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머신 러닝</a:t>
            </a:r>
            <a:endParaRPr/>
          </a:p>
        </p:txBody>
      </p:sp>
      <p:sp>
        <p:nvSpPr>
          <p:cNvPr id="815" name="Google Shape;815;p55"/>
          <p:cNvSpPr/>
          <p:nvPr/>
        </p:nvSpPr>
        <p:spPr>
          <a:xfrm>
            <a:off x="987552" y="2514600"/>
            <a:ext cx="6391656" cy="347565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6" name="Google Shape;816;p55"/>
          <p:cNvSpPr txBox="1"/>
          <p:nvPr/>
        </p:nvSpPr>
        <p:spPr>
          <a:xfrm>
            <a:off x="1200102" y="2713967"/>
            <a:ext cx="14813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000000"/>
                </a:solidFill>
                <a:latin typeface="Arial"/>
                <a:ea typeface="Arial"/>
                <a:cs typeface="Arial"/>
                <a:sym typeface="Arial"/>
              </a:rPr>
              <a:t>지도 학습</a:t>
            </a:r>
            <a:endParaRPr/>
          </a:p>
        </p:txBody>
      </p:sp>
      <p:sp>
        <p:nvSpPr>
          <p:cNvPr id="817" name="Google Shape;817;p55"/>
          <p:cNvSpPr/>
          <p:nvPr/>
        </p:nvSpPr>
        <p:spPr>
          <a:xfrm>
            <a:off x="1126950" y="3911638"/>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ko-KR" sz="1400" u="none" cap="none" strike="noStrike">
                <a:solidFill>
                  <a:schemeClr val="dk1"/>
                </a:solidFill>
                <a:latin typeface="Arial"/>
                <a:ea typeface="Arial"/>
                <a:cs typeface="Arial"/>
                <a:sym typeface="Arial"/>
              </a:rPr>
              <a:t>KNN</a:t>
            </a:r>
            <a:endParaRPr b="0" i="0" sz="1400" u="none" cap="none" strike="noStrike">
              <a:solidFill>
                <a:schemeClr val="dk1"/>
              </a:solidFill>
              <a:latin typeface="Arial"/>
              <a:ea typeface="Arial"/>
              <a:cs typeface="Arial"/>
              <a:sym typeface="Arial"/>
            </a:endParaRPr>
          </a:p>
        </p:txBody>
      </p:sp>
      <p:sp>
        <p:nvSpPr>
          <p:cNvPr id="818" name="Google Shape;818;p55"/>
          <p:cNvSpPr/>
          <p:nvPr/>
        </p:nvSpPr>
        <p:spPr>
          <a:xfrm>
            <a:off x="2747676" y="3090672"/>
            <a:ext cx="4073748" cy="2615184"/>
          </a:xfrm>
          <a:prstGeom prst="roundRect">
            <a:avLst>
              <a:gd fmla="val 16667" name="adj"/>
            </a:avLst>
          </a:prstGeom>
          <a:solidFill>
            <a:schemeClr val="accent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9" name="Google Shape;819;p55"/>
          <p:cNvSpPr txBox="1"/>
          <p:nvPr/>
        </p:nvSpPr>
        <p:spPr>
          <a:xfrm>
            <a:off x="2923938" y="3275111"/>
            <a:ext cx="12594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000000"/>
                </a:solidFill>
                <a:latin typeface="Arial"/>
                <a:ea typeface="Arial"/>
                <a:cs typeface="Arial"/>
                <a:sym typeface="Arial"/>
              </a:rPr>
              <a:t>앙상블 모델</a:t>
            </a:r>
            <a:endParaRPr/>
          </a:p>
        </p:txBody>
      </p:sp>
      <p:sp>
        <p:nvSpPr>
          <p:cNvPr id="820" name="Google Shape;820;p55"/>
          <p:cNvSpPr/>
          <p:nvPr/>
        </p:nvSpPr>
        <p:spPr>
          <a:xfrm>
            <a:off x="5261432" y="4268253"/>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dk1"/>
              </a:solidFill>
              <a:latin typeface="Arial"/>
              <a:ea typeface="Arial"/>
              <a:cs typeface="Arial"/>
              <a:sym typeface="Arial"/>
            </a:endParaRPr>
          </a:p>
        </p:txBody>
      </p:sp>
      <p:sp>
        <p:nvSpPr>
          <p:cNvPr id="821" name="Google Shape;821;p55"/>
          <p:cNvSpPr/>
          <p:nvPr/>
        </p:nvSpPr>
        <p:spPr>
          <a:xfrm>
            <a:off x="2856690" y="4268253"/>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dk1"/>
              </a:solidFill>
              <a:latin typeface="Arial"/>
              <a:ea typeface="Arial"/>
              <a:cs typeface="Arial"/>
              <a:sym typeface="Arial"/>
            </a:endParaRPr>
          </a:p>
        </p:txBody>
      </p:sp>
      <p:sp>
        <p:nvSpPr>
          <p:cNvPr id="822" name="Google Shape;822;p55"/>
          <p:cNvSpPr/>
          <p:nvPr/>
        </p:nvSpPr>
        <p:spPr>
          <a:xfrm>
            <a:off x="4052673" y="3385857"/>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ko-KR" sz="1400" u="none" cap="none" strike="noStrike">
                <a:solidFill>
                  <a:schemeClr val="dk1"/>
                </a:solidFill>
                <a:latin typeface="Arial"/>
                <a:ea typeface="Arial"/>
                <a:cs typeface="Arial"/>
                <a:sym typeface="Arial"/>
              </a:rPr>
              <a:t>Random</a:t>
            </a:r>
            <a:endParaRPr/>
          </a:p>
          <a:p>
            <a:pPr indent="0" lvl="0" marL="0" marR="0" rtl="0" algn="ctr">
              <a:lnSpc>
                <a:spcPct val="100000"/>
              </a:lnSpc>
              <a:spcBef>
                <a:spcPts val="0"/>
              </a:spcBef>
              <a:spcAft>
                <a:spcPts val="0"/>
              </a:spcAft>
              <a:buNone/>
            </a:pPr>
            <a:r>
              <a:rPr b="1" i="0" lang="ko-KR" sz="1400" u="none" cap="none" strike="noStrike">
                <a:solidFill>
                  <a:schemeClr val="dk1"/>
                </a:solidFill>
                <a:latin typeface="Arial"/>
                <a:ea typeface="Arial"/>
                <a:cs typeface="Arial"/>
                <a:sym typeface="Arial"/>
              </a:rPr>
              <a:t>Forest</a:t>
            </a:r>
            <a:endParaRPr b="0" i="0" sz="1400" u="none" cap="none" strike="noStrike">
              <a:solidFill>
                <a:schemeClr val="dk1"/>
              </a:solidFill>
              <a:latin typeface="Arial"/>
              <a:ea typeface="Arial"/>
              <a:cs typeface="Arial"/>
              <a:sym typeface="Arial"/>
            </a:endParaRPr>
          </a:p>
        </p:txBody>
      </p:sp>
      <p:sp>
        <p:nvSpPr>
          <p:cNvPr id="823" name="Google Shape;823;p55"/>
          <p:cNvSpPr/>
          <p:nvPr/>
        </p:nvSpPr>
        <p:spPr>
          <a:xfrm>
            <a:off x="8709495" y="1719072"/>
            <a:ext cx="3087188" cy="4745736"/>
          </a:xfrm>
          <a:prstGeom prst="roundRect">
            <a:avLst>
              <a:gd fmla="val 16667" name="adj"/>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4" name="Google Shape;824;p55"/>
          <p:cNvSpPr txBox="1"/>
          <p:nvPr/>
        </p:nvSpPr>
        <p:spPr>
          <a:xfrm>
            <a:off x="8942022" y="1876502"/>
            <a:ext cx="11338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딥 러닝</a:t>
            </a:r>
            <a:endParaRPr/>
          </a:p>
        </p:txBody>
      </p:sp>
      <p:sp>
        <p:nvSpPr>
          <p:cNvPr id="825" name="Google Shape;825;p55"/>
          <p:cNvSpPr/>
          <p:nvPr/>
        </p:nvSpPr>
        <p:spPr>
          <a:xfrm>
            <a:off x="9628632" y="4906456"/>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ko-KR" sz="1400" u="none" cap="none" strike="noStrike">
                <a:solidFill>
                  <a:schemeClr val="dk1"/>
                </a:solidFill>
                <a:latin typeface="Arial"/>
                <a:ea typeface="Arial"/>
                <a:cs typeface="Arial"/>
                <a:sym typeface="Arial"/>
              </a:rPr>
              <a:t>GRU</a:t>
            </a:r>
            <a:endParaRPr/>
          </a:p>
        </p:txBody>
      </p:sp>
      <p:sp>
        <p:nvSpPr>
          <p:cNvPr id="826" name="Google Shape;826;p55"/>
          <p:cNvSpPr/>
          <p:nvPr/>
        </p:nvSpPr>
        <p:spPr>
          <a:xfrm>
            <a:off x="9628632" y="3593592"/>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Arial"/>
                <a:ea typeface="Arial"/>
                <a:cs typeface="Arial"/>
                <a:sym typeface="Arial"/>
              </a:rPr>
              <a:t>LSTM</a:t>
            </a:r>
            <a:endParaRPr b="1" i="0" sz="2800" u="none" cap="none" strike="noStrike">
              <a:solidFill>
                <a:schemeClr val="dk1"/>
              </a:solidFill>
              <a:latin typeface="Arial"/>
              <a:ea typeface="Arial"/>
              <a:cs typeface="Arial"/>
              <a:sym typeface="Arial"/>
            </a:endParaRPr>
          </a:p>
        </p:txBody>
      </p:sp>
      <p:sp>
        <p:nvSpPr>
          <p:cNvPr id="827" name="Google Shape;827;p55"/>
          <p:cNvSpPr/>
          <p:nvPr/>
        </p:nvSpPr>
        <p:spPr>
          <a:xfrm>
            <a:off x="9628632" y="2256354"/>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Arial"/>
                <a:ea typeface="Arial"/>
                <a:cs typeface="Arial"/>
                <a:sym typeface="Arial"/>
              </a:rPr>
              <a:t>FNN</a:t>
            </a:r>
            <a:endParaRPr b="1" i="0" sz="2800" u="none" cap="none" strike="noStrike">
              <a:solidFill>
                <a:schemeClr val="dk1"/>
              </a:solidFill>
              <a:latin typeface="Arial"/>
              <a:ea typeface="Arial"/>
              <a:cs typeface="Arial"/>
              <a:sym typeface="Arial"/>
            </a:endParaRPr>
          </a:p>
        </p:txBody>
      </p:sp>
      <p:pic>
        <p:nvPicPr>
          <p:cNvPr descr="폰트, 그래픽, 텍스트, 로고이(가) 표시된 사진&#10;&#10;자동 생성된 설명" id="828" name="Google Shape;828;p55"/>
          <p:cNvPicPr preferRelativeResize="0"/>
          <p:nvPr/>
        </p:nvPicPr>
        <p:blipFill rotWithShape="1">
          <a:blip r:embed="rId4">
            <a:alphaModFix/>
          </a:blip>
          <a:srcRect b="0" l="0" r="0" t="45295"/>
          <a:stretch/>
        </p:blipFill>
        <p:spPr>
          <a:xfrm>
            <a:off x="5370164" y="4705976"/>
            <a:ext cx="1263864" cy="302535"/>
          </a:xfrm>
          <a:prstGeom prst="rect">
            <a:avLst/>
          </a:prstGeom>
          <a:noFill/>
          <a:ln>
            <a:noFill/>
          </a:ln>
        </p:spPr>
      </p:pic>
      <p:pic>
        <p:nvPicPr>
          <p:cNvPr descr="GitHub - microsoft/LightGBM: A fast, distributed, high performance gradient  boosting (GBT, GBDT, GBRT, GBM or MART) framework based on decision tree  algorithms, used for ranking, classification and many other machine  learning tasks." id="829" name="Google Shape;829;p55"/>
          <p:cNvPicPr preferRelativeResize="0"/>
          <p:nvPr/>
        </p:nvPicPr>
        <p:blipFill rotWithShape="1">
          <a:blip r:embed="rId5">
            <a:alphaModFix/>
          </a:blip>
          <a:srcRect b="0" l="0" r="0" t="0"/>
          <a:stretch/>
        </p:blipFill>
        <p:spPr>
          <a:xfrm>
            <a:off x="2923937" y="4489851"/>
            <a:ext cx="1259443" cy="7347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56"/>
          <p:cNvSpPr/>
          <p:nvPr/>
        </p:nvSpPr>
        <p:spPr>
          <a:xfrm>
            <a:off x="655134" y="1376124"/>
            <a:ext cx="10881732" cy="4801932"/>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35" name="Google Shape;835;p5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836" name="Google Shape;836;p56"/>
          <p:cNvGrpSpPr/>
          <p:nvPr/>
        </p:nvGrpSpPr>
        <p:grpSpPr>
          <a:xfrm>
            <a:off x="10027920" y="-3"/>
            <a:ext cx="2164081" cy="781115"/>
            <a:chOff x="9919316" y="4585314"/>
            <a:chExt cx="2272685" cy="1136343"/>
          </a:xfrm>
        </p:grpSpPr>
        <p:sp>
          <p:nvSpPr>
            <p:cNvPr id="837" name="Google Shape;837;p5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38" name="Google Shape;838;p5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39" name="Google Shape;839;p56"/>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모델 생성 및 학습</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840" name="Google Shape;840;p56"/>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841" name="Google Shape;841;p56"/>
          <p:cNvSpPr/>
          <p:nvPr/>
        </p:nvSpPr>
        <p:spPr>
          <a:xfrm>
            <a:off x="7757133" y="1670506"/>
            <a:ext cx="1827275" cy="781115"/>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앙상블 모델</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(Ensemble Model)</a:t>
            </a:r>
            <a:endParaRPr b="0" i="0" sz="1400" u="none" cap="none" strike="noStrike">
              <a:solidFill>
                <a:schemeClr val="dk1"/>
              </a:solidFill>
              <a:latin typeface="Arial"/>
              <a:ea typeface="Arial"/>
              <a:cs typeface="Arial"/>
              <a:sym typeface="Arial"/>
            </a:endParaRPr>
          </a:p>
        </p:txBody>
      </p:sp>
      <p:sp>
        <p:nvSpPr>
          <p:cNvPr id="842" name="Google Shape;842;p56"/>
          <p:cNvSpPr txBox="1"/>
          <p:nvPr/>
        </p:nvSpPr>
        <p:spPr>
          <a:xfrm>
            <a:off x="7757133" y="2749725"/>
            <a:ext cx="3518569"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여러 개의 기본 모델을 조합하여 더 강력하고 정확한 예측 모델을 만드는 머신 러닝 기법</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다수결 원칙에 기반으로 여러 개의 서로 다른 모델을 합쳐서 에측을 수행하고, 각 모델의 예측 결과를 조합하여 최종 예측을 만듦</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보팅(Voting), 배깅(Bagging), 부스팅(Boosting), 스태킹(Stacking) 등의 예측 결합 방법을 사용</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3" name="Google Shape;843;p56"/>
          <p:cNvSpPr/>
          <p:nvPr/>
        </p:nvSpPr>
        <p:spPr>
          <a:xfrm>
            <a:off x="755996" y="4986496"/>
            <a:ext cx="1836398"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44" name="Google Shape;844;p56"/>
          <p:cNvSpPr txBox="1"/>
          <p:nvPr/>
        </p:nvSpPr>
        <p:spPr>
          <a:xfrm>
            <a:off x="2790482" y="1497514"/>
            <a:ext cx="4709962"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rgbClr val="000000"/>
                </a:solidFill>
                <a:latin typeface="Arial"/>
                <a:ea typeface="Arial"/>
                <a:cs typeface="Arial"/>
                <a:sym typeface="Arial"/>
              </a:rPr>
              <a:t>배깅(Bagging)</a:t>
            </a:r>
            <a:endParaRPr/>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rgbClr val="000000"/>
                </a:solidFill>
                <a:latin typeface="Arial"/>
                <a:ea typeface="Arial"/>
                <a:cs typeface="Arial"/>
                <a:sym typeface="Arial"/>
              </a:rPr>
              <a:t>여러 개의 의사 결정 트리를 구성하고 각각의 의사 결정 트리는 데이터를 기반으로 수행하고, 그 예측 결과를 모아서 최종 예측을 만듦</a:t>
            </a:r>
            <a:endParaRPr/>
          </a:p>
        </p:txBody>
      </p:sp>
      <p:sp>
        <p:nvSpPr>
          <p:cNvPr id="845" name="Google Shape;845;p56"/>
          <p:cNvSpPr txBox="1"/>
          <p:nvPr/>
        </p:nvSpPr>
        <p:spPr>
          <a:xfrm>
            <a:off x="2942881" y="4887114"/>
            <a:ext cx="4709961"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Leaf-Wise 트리 분할 방식을 사용하여 최적 분할을 빠르게 찾고, 노은 예측 성능을 제공</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카테고리형 데이터를 효율적으로 다룰 수 있어, 원-핫 인코딩(One-hot encoding) 없이도 카테고리 특성을 활용 가능</a:t>
            </a:r>
            <a:endParaRPr/>
          </a:p>
        </p:txBody>
      </p:sp>
      <p:sp>
        <p:nvSpPr>
          <p:cNvPr id="846" name="Google Shape;846;p56"/>
          <p:cNvSpPr txBox="1"/>
          <p:nvPr/>
        </p:nvSpPr>
        <p:spPr>
          <a:xfrm>
            <a:off x="2942881" y="3084592"/>
            <a:ext cx="4709961"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그래디언트 부스팅(Gradient Boosting) 알고리즘을 기반으로 손실 함수의 그래디언트(기울기)를 활용하여 모델을 학습</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불필요한 트리 노드를 가지치기(Pruning)하고 트리의 깊이를 제한하여 모델을 단순화 </a:t>
            </a:r>
            <a:endParaRPr/>
          </a:p>
        </p:txBody>
      </p:sp>
      <p:sp>
        <p:nvSpPr>
          <p:cNvPr id="847" name="Google Shape;847;p56"/>
          <p:cNvSpPr/>
          <p:nvPr/>
        </p:nvSpPr>
        <p:spPr>
          <a:xfrm>
            <a:off x="755996" y="3247785"/>
            <a:ext cx="1836398"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descr="폰트, 그래픽, 텍스트, 로고이(가) 표시된 사진&#10;&#10;자동 생성된 설명" id="848" name="Google Shape;848;p56"/>
          <p:cNvPicPr preferRelativeResize="0"/>
          <p:nvPr/>
        </p:nvPicPr>
        <p:blipFill rotWithShape="1">
          <a:blip r:embed="rId4">
            <a:alphaModFix/>
          </a:blip>
          <a:srcRect b="0" l="0" r="0" t="45295"/>
          <a:stretch/>
        </p:blipFill>
        <p:spPr>
          <a:xfrm>
            <a:off x="916298" y="3552363"/>
            <a:ext cx="1515791" cy="302535"/>
          </a:xfrm>
          <a:prstGeom prst="rect">
            <a:avLst/>
          </a:prstGeom>
          <a:noFill/>
          <a:ln>
            <a:noFill/>
          </a:ln>
        </p:spPr>
      </p:pic>
      <p:pic>
        <p:nvPicPr>
          <p:cNvPr descr="GitHub - microsoft/LightGBM: A fast, distributed, high performance gradient  boosting (GBT, GBDT, GBRT, GBM or MART) framework based on decision tree  algorithms, used for ranking, classification and many other machine  learning tasks." id="849" name="Google Shape;849;p56"/>
          <p:cNvPicPr preferRelativeResize="0"/>
          <p:nvPr/>
        </p:nvPicPr>
        <p:blipFill rotWithShape="1">
          <a:blip r:embed="rId5">
            <a:alphaModFix/>
          </a:blip>
          <a:srcRect b="0" l="0" r="0" t="0"/>
          <a:stretch/>
        </p:blipFill>
        <p:spPr>
          <a:xfrm>
            <a:off x="834248" y="5076304"/>
            <a:ext cx="1679893" cy="734784"/>
          </a:xfrm>
          <a:prstGeom prst="rect">
            <a:avLst/>
          </a:prstGeom>
          <a:noFill/>
          <a:ln>
            <a:noFill/>
          </a:ln>
        </p:spPr>
      </p:pic>
      <p:sp>
        <p:nvSpPr>
          <p:cNvPr id="850" name="Google Shape;850;p56"/>
          <p:cNvSpPr/>
          <p:nvPr/>
        </p:nvSpPr>
        <p:spPr>
          <a:xfrm>
            <a:off x="759795" y="1563938"/>
            <a:ext cx="1836398"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51" name="Google Shape;851;p56"/>
          <p:cNvSpPr txBox="1"/>
          <p:nvPr/>
        </p:nvSpPr>
        <p:spPr>
          <a:xfrm>
            <a:off x="655134" y="1861323"/>
            <a:ext cx="2038122"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Arial"/>
                <a:ea typeface="Arial"/>
                <a:cs typeface="Arial"/>
                <a:sym typeface="Arial"/>
              </a:rPr>
              <a:t>Random Forest</a:t>
            </a:r>
            <a:endParaRPr b="1" i="0" sz="1600" u="none" cap="none"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7"/>
          <p:cNvSpPr/>
          <p:nvPr/>
        </p:nvSpPr>
        <p:spPr>
          <a:xfrm>
            <a:off x="654600" y="1428116"/>
            <a:ext cx="10882800" cy="48024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57" name="Google Shape;857;p57"/>
          <p:cNvSpPr/>
          <p:nvPr/>
        </p:nvSpPr>
        <p:spPr>
          <a:xfrm>
            <a:off x="6738058" y="4041047"/>
            <a:ext cx="1836398" cy="684706"/>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Arial"/>
                <a:ea typeface="Arial"/>
                <a:cs typeface="Arial"/>
                <a:sym typeface="Arial"/>
              </a:rPr>
              <a:t>FNN</a:t>
            </a:r>
            <a:endParaRPr b="1" i="0" sz="2800" u="none" cap="none" strike="noStrike">
              <a:solidFill>
                <a:schemeClr val="dk1"/>
              </a:solidFill>
              <a:latin typeface="Arial"/>
              <a:ea typeface="Arial"/>
              <a:cs typeface="Arial"/>
              <a:sym typeface="Arial"/>
            </a:endParaRPr>
          </a:p>
        </p:txBody>
      </p:sp>
      <p:sp>
        <p:nvSpPr>
          <p:cNvPr id="858" name="Google Shape;858;p57"/>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859" name="Google Shape;859;p57"/>
          <p:cNvGrpSpPr/>
          <p:nvPr/>
        </p:nvGrpSpPr>
        <p:grpSpPr>
          <a:xfrm>
            <a:off x="10027920" y="-3"/>
            <a:ext cx="2164081" cy="781115"/>
            <a:chOff x="9919316" y="4585314"/>
            <a:chExt cx="2272685" cy="1136343"/>
          </a:xfrm>
        </p:grpSpPr>
        <p:sp>
          <p:nvSpPr>
            <p:cNvPr id="860" name="Google Shape;860;p57"/>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61" name="Google Shape;861;p57"/>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62" name="Google Shape;862;p57"/>
          <p:cNvSpPr txBox="1"/>
          <p:nvPr/>
        </p:nvSpPr>
        <p:spPr>
          <a:xfrm>
            <a:off x="360377" y="919948"/>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모델 생성 및 학습</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863" name="Google Shape;863;p57"/>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864" name="Google Shape;864;p57"/>
          <p:cNvSpPr/>
          <p:nvPr/>
        </p:nvSpPr>
        <p:spPr>
          <a:xfrm>
            <a:off x="942329" y="1675788"/>
            <a:ext cx="1836000" cy="6840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Arial"/>
                <a:ea typeface="Arial"/>
                <a:cs typeface="Arial"/>
                <a:sym typeface="Arial"/>
              </a:rPr>
              <a:t>KNN</a:t>
            </a:r>
            <a:endParaRPr b="1" i="0" sz="2800" u="none" cap="none" strike="noStrike">
              <a:solidFill>
                <a:schemeClr val="dk1"/>
              </a:solidFill>
              <a:latin typeface="Arial"/>
              <a:ea typeface="Arial"/>
              <a:cs typeface="Arial"/>
              <a:sym typeface="Arial"/>
            </a:endParaRPr>
          </a:p>
        </p:txBody>
      </p:sp>
      <p:sp>
        <p:nvSpPr>
          <p:cNvPr id="865" name="Google Shape;865;p57"/>
          <p:cNvSpPr/>
          <p:nvPr/>
        </p:nvSpPr>
        <p:spPr>
          <a:xfrm>
            <a:off x="6738058" y="1675788"/>
            <a:ext cx="1836398" cy="684706"/>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Arial"/>
                <a:ea typeface="Arial"/>
                <a:cs typeface="Arial"/>
                <a:sym typeface="Arial"/>
              </a:rPr>
              <a:t>LSTM</a:t>
            </a:r>
            <a:endParaRPr b="1" i="0" sz="2800" u="none" cap="none" strike="noStrike">
              <a:solidFill>
                <a:schemeClr val="dk1"/>
              </a:solidFill>
              <a:latin typeface="Arial"/>
              <a:ea typeface="Arial"/>
              <a:cs typeface="Arial"/>
              <a:sym typeface="Arial"/>
            </a:endParaRPr>
          </a:p>
        </p:txBody>
      </p:sp>
      <p:sp>
        <p:nvSpPr>
          <p:cNvPr id="866" name="Google Shape;866;p57"/>
          <p:cNvSpPr txBox="1"/>
          <p:nvPr/>
        </p:nvSpPr>
        <p:spPr>
          <a:xfrm>
            <a:off x="942329" y="2607460"/>
            <a:ext cx="3309631"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근접 이웃 기반으로 주어진 데이터 포인트 주변의 가장 가까운 이웃 데이터 포인트들을 사용하여 예측을 수행</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데이터 포인트 간의 거리를 계산하여 이웃을 찾음</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모델을 특정 함수 또는 파라미터로 피팅하지 않는 비모수적(non-parametric) 알고리즘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58"/>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872" name="Google Shape;872;p58"/>
          <p:cNvGrpSpPr/>
          <p:nvPr/>
        </p:nvGrpSpPr>
        <p:grpSpPr>
          <a:xfrm>
            <a:off x="10027920" y="-3"/>
            <a:ext cx="2164081" cy="781115"/>
            <a:chOff x="9919316" y="4585314"/>
            <a:chExt cx="2272685" cy="1136343"/>
          </a:xfrm>
        </p:grpSpPr>
        <p:sp>
          <p:nvSpPr>
            <p:cNvPr id="873" name="Google Shape;873;p58"/>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74" name="Google Shape;874;p58"/>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75" name="Google Shape;875;p58"/>
          <p:cNvSpPr txBox="1"/>
          <p:nvPr/>
        </p:nvSpPr>
        <p:spPr>
          <a:xfrm>
            <a:off x="93305" y="867747"/>
            <a:ext cx="3694923"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모델 평가지표</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876" name="Google Shape;876;p58"/>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877" name="Google Shape;877;p58"/>
          <p:cNvSpPr/>
          <p:nvPr/>
        </p:nvSpPr>
        <p:spPr>
          <a:xfrm>
            <a:off x="170604" y="1884597"/>
            <a:ext cx="2764101" cy="410565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400" u="none" cap="none" strike="noStrike">
                <a:latin typeface="Arial"/>
                <a:ea typeface="Arial"/>
                <a:cs typeface="Arial"/>
                <a:sym typeface="Arial"/>
              </a:rPr>
              <a:t> </a:t>
            </a:r>
            <a:endParaRPr/>
          </a:p>
        </p:txBody>
      </p:sp>
      <p:sp>
        <p:nvSpPr>
          <p:cNvPr id="878" name="Google Shape;878;p58"/>
          <p:cNvSpPr/>
          <p:nvPr/>
        </p:nvSpPr>
        <p:spPr>
          <a:xfrm>
            <a:off x="170604" y="1427397"/>
            <a:ext cx="1049380" cy="9144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MAE</a:t>
            </a:r>
            <a:endParaRPr b="0" i="0" sz="1400" u="none" cap="none" strike="noStrike">
              <a:solidFill>
                <a:schemeClr val="lt1"/>
              </a:solidFill>
              <a:latin typeface="Arial"/>
              <a:ea typeface="Arial"/>
              <a:cs typeface="Arial"/>
              <a:sym typeface="Arial"/>
            </a:endParaRPr>
          </a:p>
        </p:txBody>
      </p:sp>
      <p:sp>
        <p:nvSpPr>
          <p:cNvPr id="879" name="Google Shape;879;p58"/>
          <p:cNvSpPr/>
          <p:nvPr/>
        </p:nvSpPr>
        <p:spPr>
          <a:xfrm>
            <a:off x="3123347" y="1884597"/>
            <a:ext cx="2764510" cy="410565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400" u="none" cap="none" strike="noStrike">
                <a:latin typeface="Arial"/>
                <a:ea typeface="Arial"/>
                <a:cs typeface="Arial"/>
                <a:sym typeface="Arial"/>
              </a:rPr>
              <a:t> </a:t>
            </a:r>
            <a:endParaRPr/>
          </a:p>
        </p:txBody>
      </p:sp>
      <p:sp>
        <p:nvSpPr>
          <p:cNvPr id="880" name="Google Shape;880;p58"/>
          <p:cNvSpPr/>
          <p:nvPr/>
        </p:nvSpPr>
        <p:spPr>
          <a:xfrm>
            <a:off x="3123346" y="1427397"/>
            <a:ext cx="1049380" cy="9144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RMSE</a:t>
            </a:r>
            <a:endParaRPr b="0" i="0" sz="1400" u="none" cap="none" strike="noStrike">
              <a:solidFill>
                <a:schemeClr val="lt1"/>
              </a:solidFill>
              <a:latin typeface="Arial"/>
              <a:ea typeface="Arial"/>
              <a:cs typeface="Arial"/>
              <a:sym typeface="Arial"/>
            </a:endParaRPr>
          </a:p>
        </p:txBody>
      </p:sp>
      <p:sp>
        <p:nvSpPr>
          <p:cNvPr id="881" name="Google Shape;881;p58"/>
          <p:cNvSpPr/>
          <p:nvPr/>
        </p:nvSpPr>
        <p:spPr>
          <a:xfrm>
            <a:off x="6076089" y="1884597"/>
            <a:ext cx="2764800" cy="410565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400" u="none" cap="none" strike="noStrike">
                <a:latin typeface="Arial"/>
                <a:ea typeface="Arial"/>
                <a:cs typeface="Arial"/>
                <a:sym typeface="Arial"/>
              </a:rPr>
              <a:t> </a:t>
            </a:r>
            <a:endParaRPr/>
          </a:p>
        </p:txBody>
      </p:sp>
      <p:sp>
        <p:nvSpPr>
          <p:cNvPr id="882" name="Google Shape;882;p58"/>
          <p:cNvSpPr/>
          <p:nvPr/>
        </p:nvSpPr>
        <p:spPr>
          <a:xfrm>
            <a:off x="6076088" y="1427397"/>
            <a:ext cx="1049380" cy="9144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MAPE</a:t>
            </a:r>
            <a:endParaRPr b="0" i="0" sz="1400" u="none" cap="none" strike="noStrike">
              <a:solidFill>
                <a:schemeClr val="lt1"/>
              </a:solidFill>
              <a:latin typeface="Arial"/>
              <a:ea typeface="Arial"/>
              <a:cs typeface="Arial"/>
              <a:sym typeface="Arial"/>
            </a:endParaRPr>
          </a:p>
        </p:txBody>
      </p:sp>
      <p:sp>
        <p:nvSpPr>
          <p:cNvPr id="883" name="Google Shape;883;p58"/>
          <p:cNvSpPr/>
          <p:nvPr/>
        </p:nvSpPr>
        <p:spPr>
          <a:xfrm>
            <a:off x="9028831" y="1884597"/>
            <a:ext cx="2764800" cy="4105656"/>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400" u="none" cap="none" strike="noStrike">
                <a:latin typeface="Arial"/>
                <a:ea typeface="Arial"/>
                <a:cs typeface="Arial"/>
                <a:sym typeface="Arial"/>
              </a:rPr>
              <a:t> </a:t>
            </a:r>
            <a:endParaRPr/>
          </a:p>
        </p:txBody>
      </p:sp>
      <p:sp>
        <p:nvSpPr>
          <p:cNvPr id="884" name="Google Shape;884;p58"/>
          <p:cNvSpPr/>
          <p:nvPr/>
        </p:nvSpPr>
        <p:spPr>
          <a:xfrm>
            <a:off x="9028830" y="1427397"/>
            <a:ext cx="1049380" cy="9144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200" u="none" cap="none" strike="noStrike">
                <a:solidFill>
                  <a:schemeClr val="lt1"/>
                </a:solidFill>
                <a:latin typeface="Arial"/>
                <a:ea typeface="Arial"/>
                <a:cs typeface="Arial"/>
                <a:sym typeface="Arial"/>
              </a:rPr>
              <a:t>R-Squared</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59"/>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890" name="Google Shape;890;p59"/>
          <p:cNvGrpSpPr/>
          <p:nvPr/>
        </p:nvGrpSpPr>
        <p:grpSpPr>
          <a:xfrm>
            <a:off x="10027920" y="-3"/>
            <a:ext cx="2164081" cy="781115"/>
            <a:chOff x="9919316" y="4585314"/>
            <a:chExt cx="2272685" cy="1136343"/>
          </a:xfrm>
        </p:grpSpPr>
        <p:sp>
          <p:nvSpPr>
            <p:cNvPr id="891" name="Google Shape;891;p59"/>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92" name="Google Shape;892;p59"/>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93" name="Google Shape;893;p59"/>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성능 평가</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894" name="Google Shape;894;p59"/>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895" name="Google Shape;895;p59"/>
          <p:cNvGraphicFramePr/>
          <p:nvPr/>
        </p:nvGraphicFramePr>
        <p:xfrm>
          <a:off x="155999" y="1323714"/>
          <a:ext cx="3000000" cy="3000000"/>
        </p:xfrm>
        <a:graphic>
          <a:graphicData uri="http://schemas.openxmlformats.org/drawingml/2006/table">
            <a:tbl>
              <a:tblPr bandRow="1" firstRow="1">
                <a:noFill/>
                <a:tableStyleId>{244B2A3F-C0E9-42BE-BDF4-99333C8A7DFE}</a:tableStyleId>
              </a:tblPr>
              <a:tblGrid>
                <a:gridCol w="1485000"/>
                <a:gridCol w="1485000"/>
                <a:gridCol w="1485000"/>
                <a:gridCol w="1485000"/>
                <a:gridCol w="1485000"/>
                <a:gridCol w="1485000"/>
                <a:gridCol w="1485000"/>
                <a:gridCol w="1485000"/>
              </a:tblGrid>
              <a:tr h="840000">
                <a:tc>
                  <a:txBody>
                    <a:bodyPr/>
                    <a:lstStyle/>
                    <a:p>
                      <a:pPr indent="0" lvl="0" marL="0" marR="0" rtl="0" algn="ctr">
                        <a:lnSpc>
                          <a:spcPct val="100000"/>
                        </a:lnSpc>
                        <a:spcBef>
                          <a:spcPts val="0"/>
                        </a:spcBef>
                        <a:spcAft>
                          <a:spcPts val="0"/>
                        </a:spcAft>
                        <a:buNone/>
                      </a:pPr>
                      <a:r>
                        <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KNN</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Random</a:t>
                      </a:r>
                      <a:endParaRPr/>
                    </a:p>
                    <a:p>
                      <a:pPr indent="0" lvl="0" marL="0" marR="0" rtl="0" algn="ctr">
                        <a:lnSpc>
                          <a:spcPct val="100000"/>
                        </a:lnSpc>
                        <a:spcBef>
                          <a:spcPts val="0"/>
                        </a:spcBef>
                        <a:spcAft>
                          <a:spcPts val="0"/>
                        </a:spcAft>
                        <a:buNone/>
                      </a:pPr>
                      <a:r>
                        <a:rPr lang="ko-KR" sz="1600" u="none" cap="none" strike="noStrike"/>
                        <a:t>Forest</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LGBR</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XGBR</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FNN</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LSTM</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latin typeface="Arial"/>
                          <a:ea typeface="Arial"/>
                          <a:cs typeface="Arial"/>
                          <a:sym typeface="Arial"/>
                        </a:rPr>
                        <a:t>GRU</a:t>
                      </a:r>
                      <a:endParaRPr sz="1600" u="none" cap="none" strike="noStrike">
                        <a:latin typeface="Arial"/>
                        <a:ea typeface="Arial"/>
                        <a:cs typeface="Arial"/>
                        <a:sym typeface="Arial"/>
                      </a:endParaRPr>
                    </a:p>
                  </a:txBody>
                  <a:tcPr marT="45725" marB="45725" marR="91450" marL="91450" anchor="ctr"/>
                </a:tc>
              </a:tr>
              <a:tr h="840000">
                <a:tc>
                  <a:txBody>
                    <a:bodyPr/>
                    <a:lstStyle/>
                    <a:p>
                      <a:pPr indent="0" lvl="0" marL="0" marR="0" rtl="0" algn="ctr">
                        <a:lnSpc>
                          <a:spcPct val="100000"/>
                        </a:lnSpc>
                        <a:spcBef>
                          <a:spcPts val="0"/>
                        </a:spcBef>
                        <a:spcAft>
                          <a:spcPts val="0"/>
                        </a:spcAft>
                        <a:buNone/>
                      </a:pPr>
                      <a:r>
                        <a:rPr b="1" lang="ko-KR" sz="1600" u="none" cap="none" strike="noStrike"/>
                        <a:t>MAE</a:t>
                      </a:r>
                      <a:endParaRPr b="1"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6279.989</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4006.445</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3654.68</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3760.784</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4232.778</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3886.538</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4018.997</a:t>
                      </a:r>
                      <a:endParaRPr/>
                    </a:p>
                  </a:txBody>
                  <a:tcPr marT="7625" marB="0" marR="7625" marL="7625" anchor="ctr"/>
                </a:tc>
              </a:tr>
              <a:tr h="840000">
                <a:tc>
                  <a:txBody>
                    <a:bodyPr/>
                    <a:lstStyle/>
                    <a:p>
                      <a:pPr indent="0" lvl="0" marL="0" marR="0" rtl="0" algn="ctr">
                        <a:lnSpc>
                          <a:spcPct val="100000"/>
                        </a:lnSpc>
                        <a:spcBef>
                          <a:spcPts val="0"/>
                        </a:spcBef>
                        <a:spcAft>
                          <a:spcPts val="0"/>
                        </a:spcAft>
                        <a:buNone/>
                      </a:pPr>
                      <a:r>
                        <a:rPr b="1" lang="ko-KR" sz="1600" u="none" cap="none" strike="noStrike"/>
                        <a:t>RMSE</a:t>
                      </a:r>
                      <a:endParaRPr b="1"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9522.973</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6645.358</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6053.86</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7135.28</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6623.921</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6223.073</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6502.211</a:t>
                      </a:r>
                      <a:endParaRPr/>
                    </a:p>
                  </a:txBody>
                  <a:tcPr marT="7625" marB="0" marR="7625" marL="7625" anchor="ctr"/>
                </a:tc>
              </a:tr>
              <a:tr h="840000">
                <a:tc>
                  <a:txBody>
                    <a:bodyPr/>
                    <a:lstStyle/>
                    <a:p>
                      <a:pPr indent="0" lvl="0" marL="0" marR="0" rtl="0" algn="ctr">
                        <a:lnSpc>
                          <a:spcPct val="100000"/>
                        </a:lnSpc>
                        <a:spcBef>
                          <a:spcPts val="0"/>
                        </a:spcBef>
                        <a:spcAft>
                          <a:spcPts val="0"/>
                        </a:spcAft>
                        <a:buNone/>
                      </a:pPr>
                      <a:r>
                        <a:rPr b="1" lang="ko-KR" sz="1600" u="none" cap="none" strike="noStrike"/>
                        <a:t>MAPE</a:t>
                      </a:r>
                      <a:endParaRPr b="1"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0.218</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0.139</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0.128</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0.166</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0.147</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0.132</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0.139</a:t>
                      </a:r>
                      <a:endParaRPr/>
                    </a:p>
                  </a:txBody>
                  <a:tcPr marT="7625" marB="0" marR="7625" marL="7625" anchor="ctr"/>
                </a:tc>
              </a:tr>
              <a:tr h="840000">
                <a:tc>
                  <a:txBody>
                    <a:bodyPr/>
                    <a:lstStyle/>
                    <a:p>
                      <a:pPr indent="0" lvl="0" marL="0" marR="0" rtl="0" algn="ctr">
                        <a:lnSpc>
                          <a:spcPct val="100000"/>
                        </a:lnSpc>
                        <a:spcBef>
                          <a:spcPts val="0"/>
                        </a:spcBef>
                        <a:spcAft>
                          <a:spcPts val="0"/>
                        </a:spcAft>
                        <a:buNone/>
                      </a:pPr>
                      <a:r>
                        <a:rPr b="1" lang="ko-KR" sz="1600" u="none" cap="none" strike="noStrike"/>
                        <a:t>R-Squared</a:t>
                      </a:r>
                      <a:endParaRPr b="1"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0.752</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0.879</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0.899</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0.87</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0.879</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0.893</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0.887</a:t>
                      </a:r>
                      <a:endParaRPr/>
                    </a:p>
                  </a:txBody>
                  <a:tcPr marT="7625" marB="0" marR="7625" marL="7625" anchor="ctr"/>
                </a:tc>
              </a:tr>
              <a:tr h="840000">
                <a:tc>
                  <a:txBody>
                    <a:bodyPr/>
                    <a:lstStyle/>
                    <a:p>
                      <a:pPr indent="0" lvl="0" marL="0" marR="0" rtl="0" algn="ctr">
                        <a:lnSpc>
                          <a:spcPct val="100000"/>
                        </a:lnSpc>
                        <a:spcBef>
                          <a:spcPts val="0"/>
                        </a:spcBef>
                        <a:spcAft>
                          <a:spcPts val="0"/>
                        </a:spcAft>
                        <a:buNone/>
                      </a:pPr>
                      <a:r>
                        <a:rPr b="1" lang="ko-KR" sz="1600" u="none" cap="none" strike="noStrike">
                          <a:latin typeface="Arial"/>
                          <a:ea typeface="Arial"/>
                          <a:cs typeface="Arial"/>
                          <a:sym typeface="Arial"/>
                        </a:rPr>
                        <a:t>Rank</a:t>
                      </a:r>
                      <a:endParaRPr b="1"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7</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5</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212121"/>
                          </a:solidFill>
                          <a:latin typeface="Arial"/>
                          <a:ea typeface="Arial"/>
                          <a:cs typeface="Arial"/>
                          <a:sym typeface="Arial"/>
                        </a:rPr>
                        <a:t>1</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212121"/>
                          </a:solidFill>
                          <a:latin typeface="Arial"/>
                          <a:ea typeface="Arial"/>
                          <a:cs typeface="Arial"/>
                          <a:sym typeface="Arial"/>
                        </a:rPr>
                        <a:t>2</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212121"/>
                          </a:solidFill>
                          <a:latin typeface="Arial"/>
                          <a:ea typeface="Arial"/>
                          <a:cs typeface="Arial"/>
                          <a:sym typeface="Arial"/>
                        </a:rPr>
                        <a:t>6</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3</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4</a:t>
                      </a:r>
                      <a:endParaRPr/>
                    </a:p>
                  </a:txBody>
                  <a:tcPr marT="7625" marB="0" marR="7625" marL="7625" anchor="ct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0"/>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01" name="Google Shape;901;p60"/>
          <p:cNvGrpSpPr/>
          <p:nvPr/>
        </p:nvGrpSpPr>
        <p:grpSpPr>
          <a:xfrm>
            <a:off x="10027920" y="-3"/>
            <a:ext cx="2164081" cy="781115"/>
            <a:chOff x="9919316" y="4585314"/>
            <a:chExt cx="2272685" cy="1136343"/>
          </a:xfrm>
        </p:grpSpPr>
        <p:sp>
          <p:nvSpPr>
            <p:cNvPr id="902" name="Google Shape;902;p60"/>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03" name="Google Shape;903;p60"/>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grpSp>
        <p:nvGrpSpPr>
          <p:cNvPr id="904" name="Google Shape;904;p60"/>
          <p:cNvGrpSpPr/>
          <p:nvPr/>
        </p:nvGrpSpPr>
        <p:grpSpPr>
          <a:xfrm>
            <a:off x="167953" y="1096342"/>
            <a:ext cx="11784559" cy="5619315"/>
            <a:chOff x="842865" y="1096342"/>
            <a:chExt cx="10506270" cy="4995534"/>
          </a:xfrm>
        </p:grpSpPr>
        <p:sp>
          <p:nvSpPr>
            <p:cNvPr id="905" name="Google Shape;905;p60"/>
            <p:cNvSpPr/>
            <p:nvPr/>
          </p:nvSpPr>
          <p:spPr>
            <a:xfrm rot="-5400000">
              <a:off x="1154975"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906" name="Google Shape;906;p60"/>
            <p:cNvGrpSpPr/>
            <p:nvPr/>
          </p:nvGrpSpPr>
          <p:grpSpPr>
            <a:xfrm>
              <a:off x="1028776" y="2592867"/>
              <a:ext cx="1779034" cy="1632534"/>
              <a:chOff x="2168084" y="3125971"/>
              <a:chExt cx="1323542" cy="1523891"/>
            </a:xfrm>
          </p:grpSpPr>
          <p:sp>
            <p:nvSpPr>
              <p:cNvPr id="907" name="Google Shape;907;p60"/>
              <p:cNvSpPr/>
              <p:nvPr/>
            </p:nvSpPr>
            <p:spPr>
              <a:xfrm rot="-5400000">
                <a:off x="2067909" y="3226145"/>
                <a:ext cx="1523891" cy="1323542"/>
              </a:xfrm>
              <a:prstGeom prst="hexagon">
                <a:avLst>
                  <a:gd fmla="val 27991" name="adj"/>
                  <a:gd fmla="val 115470" name="vf"/>
                </a:avLst>
              </a:prstGeom>
              <a:no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08" name="Google Shape;908;p60"/>
              <p:cNvSpPr/>
              <p:nvPr/>
            </p:nvSpPr>
            <p:spPr>
              <a:xfrm>
                <a:off x="2231547" y="3551452"/>
                <a:ext cx="1196611"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01.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개요</a:t>
                </a:r>
                <a:endParaRPr b="1" i="0" sz="1800" u="none" cap="none" strike="noStrike">
                  <a:solidFill>
                    <a:srgbClr val="1B328F"/>
                  </a:solidFill>
                  <a:latin typeface="Malgun Gothic"/>
                  <a:ea typeface="Malgun Gothic"/>
                  <a:cs typeface="Malgun Gothic"/>
                  <a:sym typeface="Malgun Gothic"/>
                </a:endParaRPr>
              </a:p>
            </p:txBody>
          </p:sp>
        </p:grpSp>
        <p:grpSp>
          <p:nvGrpSpPr>
            <p:cNvPr id="909" name="Google Shape;909;p60"/>
            <p:cNvGrpSpPr/>
            <p:nvPr/>
          </p:nvGrpSpPr>
          <p:grpSpPr>
            <a:xfrm>
              <a:off x="3087347" y="2592868"/>
              <a:ext cx="1831372" cy="1632534"/>
              <a:chOff x="2151012" y="3125971"/>
              <a:chExt cx="1362479" cy="1523891"/>
            </a:xfrm>
          </p:grpSpPr>
          <p:sp>
            <p:nvSpPr>
              <p:cNvPr id="910" name="Google Shape;910;p60"/>
              <p:cNvSpPr/>
              <p:nvPr/>
            </p:nvSpPr>
            <p:spPr>
              <a:xfrm rot="-5400000">
                <a:off x="2067909" y="3226145"/>
                <a:ext cx="1523891" cy="1323542"/>
              </a:xfrm>
              <a:prstGeom prst="hexagon">
                <a:avLst>
                  <a:gd fmla="val 27991" name="adj"/>
                  <a:gd fmla="val 115470" name="vf"/>
                </a:avLst>
              </a:prstGeom>
              <a:solidFill>
                <a:schemeClr val="lt1"/>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11" name="Google Shape;911;p60"/>
              <p:cNvSpPr/>
              <p:nvPr/>
            </p:nvSpPr>
            <p:spPr>
              <a:xfrm>
                <a:off x="2151012" y="3551451"/>
                <a:ext cx="1362479"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02.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과정</a:t>
                </a:r>
                <a:endParaRPr b="1" i="0" sz="1800" u="none" cap="none" strike="noStrike">
                  <a:solidFill>
                    <a:srgbClr val="1B328F"/>
                  </a:solidFill>
                  <a:latin typeface="Malgun Gothic"/>
                  <a:ea typeface="Malgun Gothic"/>
                  <a:cs typeface="Malgun Gothic"/>
                  <a:sym typeface="Malgun Gothic"/>
                </a:endParaRPr>
              </a:p>
            </p:txBody>
          </p:sp>
        </p:grpSp>
        <p:sp>
          <p:nvSpPr>
            <p:cNvPr id="912" name="Google Shape;912;p60"/>
            <p:cNvSpPr/>
            <p:nvPr/>
          </p:nvSpPr>
          <p:spPr>
            <a:xfrm rot="5400000">
              <a:off x="3236494"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13" name="Google Shape;913;p60"/>
            <p:cNvSpPr/>
            <p:nvPr/>
          </p:nvSpPr>
          <p:spPr>
            <a:xfrm rot="-5400000">
              <a:off x="5326279"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14" name="Google Shape;914;p60"/>
            <p:cNvSpPr/>
            <p:nvPr/>
          </p:nvSpPr>
          <p:spPr>
            <a:xfrm rot="-5400000">
              <a:off x="5273333" y="2519617"/>
              <a:ext cx="1632534" cy="1779034"/>
            </a:xfrm>
            <a:prstGeom prst="hexagon">
              <a:avLst>
                <a:gd fmla="val 27991" name="adj"/>
                <a:gd fmla="val 115470" name="vf"/>
              </a:avLst>
            </a:prstGeom>
            <a:solidFill>
              <a:srgbClr val="4472C4"/>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915" name="Google Shape;915;p60"/>
            <p:cNvGrpSpPr/>
            <p:nvPr/>
          </p:nvGrpSpPr>
          <p:grpSpPr>
            <a:xfrm>
              <a:off x="7281596" y="2592867"/>
              <a:ext cx="1779034" cy="1632534"/>
              <a:chOff x="2168084" y="3125971"/>
              <a:chExt cx="1323542" cy="1523891"/>
            </a:xfrm>
          </p:grpSpPr>
          <p:sp>
            <p:nvSpPr>
              <p:cNvPr id="916" name="Google Shape;916;p60"/>
              <p:cNvSpPr/>
              <p:nvPr/>
            </p:nvSpPr>
            <p:spPr>
              <a:xfrm rot="-5400000">
                <a:off x="2067909" y="3226145"/>
                <a:ext cx="1523891" cy="1323542"/>
              </a:xfrm>
              <a:prstGeom prst="hexagon">
                <a:avLst>
                  <a:gd fmla="val 27991" name="adj"/>
                  <a:gd fmla="val 115470" name="vf"/>
                </a:avLst>
              </a:prstGeom>
              <a:no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17" name="Google Shape;917;p60"/>
              <p:cNvSpPr/>
              <p:nvPr/>
            </p:nvSpPr>
            <p:spPr>
              <a:xfrm>
                <a:off x="2231548" y="3703252"/>
                <a:ext cx="1196611" cy="37698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04. 최종 결론</a:t>
                </a:r>
                <a:endParaRPr b="1" i="0" sz="1800" u="none" cap="none" strike="noStrike">
                  <a:solidFill>
                    <a:srgbClr val="1B328F"/>
                  </a:solidFill>
                  <a:latin typeface="Malgun Gothic"/>
                  <a:ea typeface="Malgun Gothic"/>
                  <a:cs typeface="Malgun Gothic"/>
                  <a:sym typeface="Malgun Gothic"/>
                </a:endParaRPr>
              </a:p>
            </p:txBody>
          </p:sp>
        </p:grpSp>
        <p:sp>
          <p:nvSpPr>
            <p:cNvPr id="918" name="Google Shape;918;p60"/>
            <p:cNvSpPr/>
            <p:nvPr/>
          </p:nvSpPr>
          <p:spPr>
            <a:xfrm rot="5400000">
              <a:off x="7407799"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19" name="Google Shape;919;p60"/>
            <p:cNvSpPr/>
            <p:nvPr/>
          </p:nvSpPr>
          <p:spPr>
            <a:xfrm rot="-5400000">
              <a:off x="9510387"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20" name="Google Shape;920;p60"/>
            <p:cNvSpPr/>
            <p:nvPr/>
          </p:nvSpPr>
          <p:spPr>
            <a:xfrm rot="-5400000">
              <a:off x="9457437" y="2519618"/>
              <a:ext cx="1632534" cy="1779033"/>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21" name="Google Shape;921;p60"/>
            <p:cNvSpPr/>
            <p:nvPr/>
          </p:nvSpPr>
          <p:spPr>
            <a:xfrm>
              <a:off x="877530" y="4530932"/>
              <a:ext cx="2081520" cy="10670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조직(구성원 및 역할)</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주제 선정 배경</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수행 방향</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sp>
          <p:nvSpPr>
            <p:cNvPr id="922" name="Google Shape;922;p60"/>
            <p:cNvSpPr/>
            <p:nvPr/>
          </p:nvSpPr>
          <p:spPr>
            <a:xfrm rot="5400000">
              <a:off x="3777849"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923" name="Google Shape;923;p60"/>
            <p:cNvSpPr/>
            <p:nvPr/>
          </p:nvSpPr>
          <p:spPr>
            <a:xfrm rot="5400000">
              <a:off x="7941843"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924" name="Google Shape;924;p60"/>
            <p:cNvSpPr/>
            <p:nvPr/>
          </p:nvSpPr>
          <p:spPr>
            <a:xfrm>
              <a:off x="4804019" y="1096342"/>
              <a:ext cx="2564632" cy="578498"/>
            </a:xfrm>
            <a:prstGeom prst="roundRect">
              <a:avLst>
                <a:gd fmla="val 50000" name="adj"/>
              </a:avLst>
            </a:prstGeom>
            <a:solidFill>
              <a:srgbClr val="1B328F"/>
            </a:solidFill>
            <a:ln cap="flat" cmpd="sng" w="9525">
              <a:solidFill>
                <a:srgbClr val="2574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FFFFFF"/>
                  </a:solidFill>
                  <a:latin typeface="Malgun Gothic"/>
                  <a:ea typeface="Malgun Gothic"/>
                  <a:cs typeface="Malgun Gothic"/>
                  <a:sym typeface="Malgun Gothic"/>
                </a:rPr>
                <a:t>INDEX</a:t>
              </a:r>
              <a:endParaRPr b="1" i="0" sz="2400" u="none" cap="none" strike="noStrike">
                <a:solidFill>
                  <a:srgbClr val="FFFFFF"/>
                </a:solidFill>
                <a:latin typeface="Malgun Gothic"/>
                <a:ea typeface="Malgun Gothic"/>
                <a:cs typeface="Malgun Gothic"/>
                <a:sym typeface="Malgun Gothic"/>
              </a:endParaRPr>
            </a:p>
          </p:txBody>
        </p:sp>
        <p:cxnSp>
          <p:nvCxnSpPr>
            <p:cNvPr id="925" name="Google Shape;925;p60"/>
            <p:cNvCxnSpPr/>
            <p:nvPr/>
          </p:nvCxnSpPr>
          <p:spPr>
            <a:xfrm>
              <a:off x="6082285" y="1606665"/>
              <a:ext cx="0" cy="385666"/>
            </a:xfrm>
            <a:prstGeom prst="straightConnector1">
              <a:avLst/>
            </a:prstGeom>
            <a:noFill/>
            <a:ln cap="flat" cmpd="sng" w="9525">
              <a:solidFill>
                <a:srgbClr val="214867"/>
              </a:solidFill>
              <a:prstDash val="solid"/>
              <a:miter lim="800000"/>
              <a:headEnd len="sm" w="sm" type="none"/>
              <a:tailEnd len="sm" w="sm" type="none"/>
            </a:ln>
          </p:spPr>
        </p:cxnSp>
        <p:sp>
          <p:nvSpPr>
            <p:cNvPr id="926" name="Google Shape;926;p60"/>
            <p:cNvSpPr/>
            <p:nvPr/>
          </p:nvSpPr>
          <p:spPr>
            <a:xfrm>
              <a:off x="5176832" y="3020521"/>
              <a:ext cx="1831372"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03. 프로젝트</a:t>
              </a:r>
              <a:endParaRPr b="1" i="0" sz="1800" u="none" cap="none" strike="noStrike">
                <a:solidFill>
                  <a:schemeClr val="lt1"/>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수행 결과</a:t>
              </a:r>
              <a:endParaRPr b="0" i="0" sz="1400" u="none" cap="none" strike="noStrike">
                <a:solidFill>
                  <a:schemeClr val="lt1"/>
                </a:solidFill>
                <a:latin typeface="Arial"/>
                <a:ea typeface="Arial"/>
                <a:cs typeface="Arial"/>
                <a:sym typeface="Arial"/>
              </a:endParaRPr>
            </a:p>
          </p:txBody>
        </p:sp>
        <p:sp>
          <p:nvSpPr>
            <p:cNvPr id="927" name="Google Shape;927;p60"/>
            <p:cNvSpPr/>
            <p:nvPr/>
          </p:nvSpPr>
          <p:spPr>
            <a:xfrm>
              <a:off x="3057317" y="4532327"/>
              <a:ext cx="1884989" cy="155954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수집</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전처리</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EDA</a:t>
              </a:r>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통계 분석</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변수 설정</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분석 모델 설정</a:t>
              </a:r>
              <a:endParaRPr b="0" i="0" sz="1200" u="none" cap="none" strike="noStrike">
                <a:solidFill>
                  <a:srgbClr val="1B328F"/>
                </a:solidFill>
                <a:latin typeface="Malgun Gothic"/>
                <a:ea typeface="Malgun Gothic"/>
                <a:cs typeface="Malgun Gothic"/>
                <a:sym typeface="Malgun Gothic"/>
              </a:endParaRPr>
            </a:p>
          </p:txBody>
        </p:sp>
        <p:sp>
          <p:nvSpPr>
            <p:cNvPr id="928" name="Google Shape;928;p60"/>
            <p:cNvSpPr/>
            <p:nvPr/>
          </p:nvSpPr>
          <p:spPr>
            <a:xfrm>
              <a:off x="5075241" y="4532327"/>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성능 평가</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서울 자치구별 전세가격 예측 Web 구축 &amp; 배포</a:t>
              </a:r>
              <a:endParaRPr b="1" i="0" sz="1400" u="none" cap="none" strike="noStrike">
                <a:solidFill>
                  <a:srgbClr val="000000"/>
                </a:solidFill>
                <a:latin typeface="Arial"/>
                <a:ea typeface="Arial"/>
                <a:cs typeface="Arial"/>
                <a:sym typeface="Arial"/>
              </a:endParaRPr>
            </a:p>
          </p:txBody>
        </p:sp>
        <p:sp>
          <p:nvSpPr>
            <p:cNvPr id="929" name="Google Shape;929;p60"/>
            <p:cNvSpPr/>
            <p:nvPr/>
          </p:nvSpPr>
          <p:spPr>
            <a:xfrm>
              <a:off x="7334612" y="4538316"/>
              <a:ext cx="1672999" cy="574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기대 효과</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한계점</a:t>
              </a:r>
              <a:endParaRPr b="0" i="0" sz="1200" u="none" cap="none" strike="noStrike">
                <a:solidFill>
                  <a:srgbClr val="1B328F"/>
                </a:solidFill>
                <a:latin typeface="Malgun Gothic"/>
                <a:ea typeface="Malgun Gothic"/>
                <a:cs typeface="Malgun Gothic"/>
                <a:sym typeface="Malgun Gothic"/>
              </a:endParaRPr>
            </a:p>
          </p:txBody>
        </p:sp>
        <p:sp>
          <p:nvSpPr>
            <p:cNvPr id="930" name="Google Shape;930;p60"/>
            <p:cNvSpPr/>
            <p:nvPr/>
          </p:nvSpPr>
          <p:spPr>
            <a:xfrm>
              <a:off x="9232943" y="4538316"/>
              <a:ext cx="2081520" cy="107529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정의서</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참고문헌</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출처</a:t>
              </a:r>
              <a:endParaRPr b="0" i="0" sz="1400" u="none" cap="none" strike="noStrike">
                <a:solidFill>
                  <a:srgbClr val="000000"/>
                </a:solidFill>
                <a:latin typeface="Arial"/>
                <a:ea typeface="Arial"/>
                <a:cs typeface="Arial"/>
                <a:sym typeface="Arial"/>
              </a:endParaRPr>
            </a:p>
          </p:txBody>
        </p:sp>
      </p:grpSp>
      <p:pic>
        <p:nvPicPr>
          <p:cNvPr descr="어둠, 달, 블랙이(가) 표시된 사진&#10;&#10;자동 생성된 설명" id="931" name="Google Shape;931;p60"/>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932" name="Google Shape;932;p60"/>
          <p:cNvSpPr/>
          <p:nvPr/>
        </p:nvSpPr>
        <p:spPr>
          <a:xfrm>
            <a:off x="9846865" y="3473450"/>
            <a:ext cx="180411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05. Document</a:t>
            </a:r>
            <a:endParaRPr b="1" i="0" sz="1800" u="none" cap="none" strike="noStrike">
              <a:solidFill>
                <a:srgbClr val="1B328F"/>
              </a:solidFill>
              <a:latin typeface="Malgun Gothic"/>
              <a:ea typeface="Malgun Gothic"/>
              <a:cs typeface="Malgun Gothic"/>
              <a:sym typeface="Malgun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61"/>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38" name="Google Shape;938;p61"/>
          <p:cNvGrpSpPr/>
          <p:nvPr/>
        </p:nvGrpSpPr>
        <p:grpSpPr>
          <a:xfrm>
            <a:off x="10027920" y="-3"/>
            <a:ext cx="2164081" cy="781115"/>
            <a:chOff x="9919316" y="4585314"/>
            <a:chExt cx="2272685" cy="1136343"/>
          </a:xfrm>
        </p:grpSpPr>
        <p:sp>
          <p:nvSpPr>
            <p:cNvPr id="939" name="Google Shape;939;p61"/>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40" name="Google Shape;940;p61"/>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941" name="Google Shape;941;p61"/>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성능 평가</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942" name="Google Shape;942;p61"/>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99" name="Google Shape;199;p5"/>
          <p:cNvGrpSpPr/>
          <p:nvPr/>
        </p:nvGrpSpPr>
        <p:grpSpPr>
          <a:xfrm>
            <a:off x="10027920" y="-3"/>
            <a:ext cx="2164081" cy="781115"/>
            <a:chOff x="9919316" y="4585314"/>
            <a:chExt cx="2272685" cy="1136343"/>
          </a:xfrm>
        </p:grpSpPr>
        <p:sp>
          <p:nvSpPr>
            <p:cNvPr id="200" name="Google Shape;200;p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01" name="Google Shape;201;p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202" name="Google Shape;202;p5"/>
          <p:cNvSpPr/>
          <p:nvPr/>
        </p:nvSpPr>
        <p:spPr>
          <a:xfrm>
            <a:off x="4360506" y="956231"/>
            <a:ext cx="3470988" cy="369332"/>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Malgun Gothic"/>
                <a:ea typeface="Malgun Gothic"/>
                <a:cs typeface="Malgun Gothic"/>
                <a:sym typeface="Malgun Gothic"/>
              </a:rPr>
              <a:t>국내</a:t>
            </a:r>
            <a:endParaRPr b="0" i="0" sz="1400" u="none" cap="none" strike="noStrike">
              <a:solidFill>
                <a:srgbClr val="000000"/>
              </a:solidFill>
              <a:latin typeface="Arial"/>
              <a:ea typeface="Arial"/>
              <a:cs typeface="Arial"/>
              <a:sym typeface="Arial"/>
            </a:endParaRPr>
          </a:p>
        </p:txBody>
      </p:sp>
      <p:sp>
        <p:nvSpPr>
          <p:cNvPr id="203" name="Google Shape;203;p5"/>
          <p:cNvSpPr/>
          <p:nvPr/>
        </p:nvSpPr>
        <p:spPr>
          <a:xfrm>
            <a:off x="650328" y="5911367"/>
            <a:ext cx="778296" cy="551227"/>
          </a:xfrm>
          <a:prstGeom prst="homePlate">
            <a:avLst>
              <a:gd fmla="val 50000"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04" name="Google Shape;204;p5"/>
          <p:cNvSpPr txBox="1"/>
          <p:nvPr/>
        </p:nvSpPr>
        <p:spPr>
          <a:xfrm>
            <a:off x="1428624" y="5771502"/>
            <a:ext cx="10975536"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Malgun Gothic"/>
                <a:ea typeface="Malgun Gothic"/>
                <a:cs typeface="Malgun Gothic"/>
                <a:sym typeface="Malgun Gothic"/>
              </a:rPr>
              <a:t>⑴ 전세사기 피해 + 전세보증금 대위변제액 급증</a:t>
            </a:r>
            <a:endParaRPr b="0" i="0" sz="16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Malgun Gothic"/>
                <a:ea typeface="Malgun Gothic"/>
                <a:cs typeface="Malgun Gothic"/>
                <a:sym typeface="Malgun Gothic"/>
              </a:rPr>
              <a:t>⑵ 전세사기 피해자가 승소하더라도 임대인이 ‘배 째라는 식’의 행태로 대응하면 마땅한 해결책이 없는 상황</a:t>
            </a:r>
            <a:endParaRPr b="0" i="0" sz="16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Malgun Gothic"/>
                <a:ea typeface="Malgun Gothic"/>
                <a:cs typeface="Malgun Gothic"/>
                <a:sym typeface="Malgun Gothic"/>
              </a:rPr>
              <a:t>→ 우선적으로 전세사기 예방이 가장 중요하다</a:t>
            </a:r>
            <a:endParaRPr b="0" i="0" sz="1600" u="none" cap="none" strike="noStrike">
              <a:solidFill>
                <a:srgbClr val="000000"/>
              </a:solidFill>
              <a:latin typeface="Arial"/>
              <a:ea typeface="Arial"/>
              <a:cs typeface="Arial"/>
              <a:sym typeface="Arial"/>
            </a:endParaRPr>
          </a:p>
        </p:txBody>
      </p:sp>
      <p:pic>
        <p:nvPicPr>
          <p:cNvPr descr="텍스트, 스크린샷, 폰트이(가) 표시된 사진&#10;&#10;자동 생성된 설명" id="205" name="Google Shape;205;p5"/>
          <p:cNvPicPr preferRelativeResize="0"/>
          <p:nvPr/>
        </p:nvPicPr>
        <p:blipFill rotWithShape="1">
          <a:blip r:embed="rId3">
            <a:alphaModFix/>
          </a:blip>
          <a:srcRect b="0" l="0" r="0" t="0"/>
          <a:stretch/>
        </p:blipFill>
        <p:spPr>
          <a:xfrm>
            <a:off x="650328" y="1640455"/>
            <a:ext cx="5249917" cy="3970864"/>
          </a:xfrm>
          <a:prstGeom prst="rect">
            <a:avLst/>
          </a:prstGeom>
          <a:noFill/>
          <a:ln cap="flat" cmpd="sng" w="9525">
            <a:solidFill>
              <a:schemeClr val="dk1"/>
            </a:solidFill>
            <a:prstDash val="solid"/>
            <a:round/>
            <a:headEnd len="sm" w="sm" type="none"/>
            <a:tailEnd len="sm" w="sm" type="none"/>
          </a:ln>
        </p:spPr>
      </p:pic>
      <p:pic>
        <p:nvPicPr>
          <p:cNvPr descr="텍스트, 스크린샷, 폰트, 라인이(가) 표시된 사진&#10;&#10;자동 생성된 설명" id="206" name="Google Shape;206;p5"/>
          <p:cNvPicPr preferRelativeResize="0"/>
          <p:nvPr/>
        </p:nvPicPr>
        <p:blipFill rotWithShape="1">
          <a:blip r:embed="rId4">
            <a:alphaModFix/>
          </a:blip>
          <a:srcRect b="56218" l="0" r="0" t="0"/>
          <a:stretch/>
        </p:blipFill>
        <p:spPr>
          <a:xfrm>
            <a:off x="6329857" y="1640455"/>
            <a:ext cx="5068616" cy="792367"/>
          </a:xfrm>
          <a:prstGeom prst="rect">
            <a:avLst/>
          </a:prstGeom>
          <a:noFill/>
          <a:ln cap="flat" cmpd="sng" w="9525">
            <a:solidFill>
              <a:schemeClr val="dk1"/>
            </a:solidFill>
            <a:prstDash val="solid"/>
            <a:round/>
            <a:headEnd len="sm" w="sm" type="none"/>
            <a:tailEnd len="sm" w="sm" type="none"/>
          </a:ln>
        </p:spPr>
      </p:pic>
      <p:pic>
        <p:nvPicPr>
          <p:cNvPr descr="텍스트, 폰트, 영수증, 화이트이(가) 표시된 사진&#10;&#10;자동 생성된 설명" id="207" name="Google Shape;207;p5"/>
          <p:cNvPicPr preferRelativeResize="0"/>
          <p:nvPr/>
        </p:nvPicPr>
        <p:blipFill rotWithShape="1">
          <a:blip r:embed="rId5">
            <a:alphaModFix/>
          </a:blip>
          <a:srcRect b="0" l="0" r="0" t="0"/>
          <a:stretch/>
        </p:blipFill>
        <p:spPr>
          <a:xfrm>
            <a:off x="6329856" y="2515868"/>
            <a:ext cx="5068614" cy="980899"/>
          </a:xfrm>
          <a:prstGeom prst="rect">
            <a:avLst/>
          </a:prstGeom>
          <a:noFill/>
          <a:ln cap="flat" cmpd="sng" w="9525">
            <a:solidFill>
              <a:schemeClr val="dk1"/>
            </a:solidFill>
            <a:prstDash val="solid"/>
            <a:round/>
            <a:headEnd len="sm" w="sm" type="none"/>
            <a:tailEnd len="sm" w="sm" type="none"/>
          </a:ln>
        </p:spPr>
      </p:pic>
      <p:pic>
        <p:nvPicPr>
          <p:cNvPr descr="텍스트, 폰트, 스크린샷이(가) 표시된 사진&#10;&#10;자동 생성된 설명" id="208" name="Google Shape;208;p5"/>
          <p:cNvPicPr preferRelativeResize="0"/>
          <p:nvPr/>
        </p:nvPicPr>
        <p:blipFill rotWithShape="1">
          <a:blip r:embed="rId6">
            <a:alphaModFix/>
          </a:blip>
          <a:srcRect b="0" l="0" r="0" t="0"/>
          <a:stretch/>
        </p:blipFill>
        <p:spPr>
          <a:xfrm>
            <a:off x="6329856" y="3579813"/>
            <a:ext cx="5068616" cy="860032"/>
          </a:xfrm>
          <a:prstGeom prst="rect">
            <a:avLst/>
          </a:prstGeom>
          <a:noFill/>
          <a:ln cap="flat" cmpd="sng" w="9525">
            <a:solidFill>
              <a:schemeClr val="dk1"/>
            </a:solidFill>
            <a:prstDash val="solid"/>
            <a:round/>
            <a:headEnd len="sm" w="sm" type="none"/>
            <a:tailEnd len="sm" w="sm" type="none"/>
          </a:ln>
        </p:spPr>
      </p:pic>
      <p:pic>
        <p:nvPicPr>
          <p:cNvPr descr="텍스트, 폰트이(가) 표시된 사진&#10;&#10;자동 생성된 설명" id="209" name="Google Shape;209;p5"/>
          <p:cNvPicPr preferRelativeResize="0"/>
          <p:nvPr/>
        </p:nvPicPr>
        <p:blipFill rotWithShape="1">
          <a:blip r:embed="rId7">
            <a:alphaModFix/>
          </a:blip>
          <a:srcRect b="0" l="0" r="0" t="0"/>
          <a:stretch/>
        </p:blipFill>
        <p:spPr>
          <a:xfrm>
            <a:off x="6329857" y="4523576"/>
            <a:ext cx="5068613" cy="832859"/>
          </a:xfrm>
          <a:prstGeom prst="rect">
            <a:avLst/>
          </a:prstGeom>
          <a:noFill/>
          <a:ln cap="flat" cmpd="sng" w="9525">
            <a:solidFill>
              <a:schemeClr val="dk1"/>
            </a:solidFill>
            <a:prstDash val="solid"/>
            <a:round/>
            <a:headEnd len="sm" w="sm" type="none"/>
            <a:tailEnd len="sm" w="sm" type="none"/>
          </a:ln>
        </p:spPr>
      </p:pic>
      <p:pic>
        <p:nvPicPr>
          <p:cNvPr id="210" name="Google Shape;210;p5"/>
          <p:cNvPicPr preferRelativeResize="0"/>
          <p:nvPr/>
        </p:nvPicPr>
        <p:blipFill rotWithShape="1">
          <a:blip r:embed="rId8">
            <a:alphaModFix/>
          </a:blip>
          <a:srcRect b="0" l="0" r="0" t="0"/>
          <a:stretch/>
        </p:blipFill>
        <p:spPr>
          <a:xfrm>
            <a:off x="6329856" y="5440166"/>
            <a:ext cx="5068614" cy="186951"/>
          </a:xfrm>
          <a:prstGeom prst="rect">
            <a:avLst/>
          </a:prstGeom>
          <a:noFill/>
          <a:ln cap="flat" cmpd="sng" w="9525">
            <a:solidFill>
              <a:schemeClr val="dk1"/>
            </a:solidFill>
            <a:prstDash val="solid"/>
            <a:round/>
            <a:headEnd len="sm" w="sm" type="none"/>
            <a:tailEnd len="sm" w="sm" type="none"/>
          </a:ln>
        </p:spPr>
      </p:pic>
      <p:sp>
        <p:nvSpPr>
          <p:cNvPr id="211" name="Google Shape;211;p5"/>
          <p:cNvSpPr txBox="1"/>
          <p:nvPr/>
        </p:nvSpPr>
        <p:spPr>
          <a:xfrm>
            <a:off x="93305" y="879571"/>
            <a:ext cx="33435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주제 선정 배경</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212" name="Google Shape;212;p5"/>
          <p:cNvPicPr preferRelativeResize="0"/>
          <p:nvPr/>
        </p:nvPicPr>
        <p:blipFill rotWithShape="1">
          <a:blip r:embed="rId9">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2"/>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48" name="Google Shape;948;p62"/>
          <p:cNvGrpSpPr/>
          <p:nvPr/>
        </p:nvGrpSpPr>
        <p:grpSpPr>
          <a:xfrm>
            <a:off x="10027920" y="-3"/>
            <a:ext cx="2164081" cy="781115"/>
            <a:chOff x="9919316" y="4585314"/>
            <a:chExt cx="2272685" cy="1136343"/>
          </a:xfrm>
        </p:grpSpPr>
        <p:sp>
          <p:nvSpPr>
            <p:cNvPr id="949" name="Google Shape;949;p62"/>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50" name="Google Shape;950;p62"/>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951" name="Google Shape;951;p62"/>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서울 자치구별 전세가격 예측</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952" name="Google Shape;952;p62"/>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63"/>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58" name="Google Shape;958;p63"/>
          <p:cNvGrpSpPr/>
          <p:nvPr/>
        </p:nvGrpSpPr>
        <p:grpSpPr>
          <a:xfrm>
            <a:off x="10027920" y="-3"/>
            <a:ext cx="2164081" cy="781115"/>
            <a:chOff x="9919316" y="4585314"/>
            <a:chExt cx="2272685" cy="1136343"/>
          </a:xfrm>
        </p:grpSpPr>
        <p:sp>
          <p:nvSpPr>
            <p:cNvPr id="959" name="Google Shape;959;p63"/>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60" name="Google Shape;960;p63"/>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961" name="Google Shape;961;p63"/>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Web 구축 &amp; 배포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962" name="Google Shape;962;p63"/>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6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68" name="Google Shape;968;p64"/>
          <p:cNvGrpSpPr/>
          <p:nvPr/>
        </p:nvGrpSpPr>
        <p:grpSpPr>
          <a:xfrm>
            <a:off x="10027920" y="-3"/>
            <a:ext cx="2164081" cy="781115"/>
            <a:chOff x="9919316" y="4585314"/>
            <a:chExt cx="2272685" cy="1136343"/>
          </a:xfrm>
        </p:grpSpPr>
        <p:sp>
          <p:nvSpPr>
            <p:cNvPr id="969" name="Google Shape;969;p6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70" name="Google Shape;970;p6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grpSp>
        <p:nvGrpSpPr>
          <p:cNvPr id="971" name="Google Shape;971;p64"/>
          <p:cNvGrpSpPr/>
          <p:nvPr/>
        </p:nvGrpSpPr>
        <p:grpSpPr>
          <a:xfrm>
            <a:off x="167953" y="1096342"/>
            <a:ext cx="11784559" cy="5619315"/>
            <a:chOff x="842865" y="1096342"/>
            <a:chExt cx="10506270" cy="4995534"/>
          </a:xfrm>
        </p:grpSpPr>
        <p:sp>
          <p:nvSpPr>
            <p:cNvPr id="972" name="Google Shape;972;p64"/>
            <p:cNvSpPr/>
            <p:nvPr/>
          </p:nvSpPr>
          <p:spPr>
            <a:xfrm rot="-5400000">
              <a:off x="1154975"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973" name="Google Shape;973;p64"/>
            <p:cNvGrpSpPr/>
            <p:nvPr/>
          </p:nvGrpSpPr>
          <p:grpSpPr>
            <a:xfrm>
              <a:off x="1028776" y="2592867"/>
              <a:ext cx="1779034" cy="1632534"/>
              <a:chOff x="2168084" y="3125971"/>
              <a:chExt cx="1323542" cy="1523891"/>
            </a:xfrm>
          </p:grpSpPr>
          <p:sp>
            <p:nvSpPr>
              <p:cNvPr id="974" name="Google Shape;974;p64"/>
              <p:cNvSpPr/>
              <p:nvPr/>
            </p:nvSpPr>
            <p:spPr>
              <a:xfrm rot="-5400000">
                <a:off x="2067909" y="3226145"/>
                <a:ext cx="1523891" cy="1323542"/>
              </a:xfrm>
              <a:prstGeom prst="hexagon">
                <a:avLst>
                  <a:gd fmla="val 27991" name="adj"/>
                  <a:gd fmla="val 115470" name="vf"/>
                </a:avLst>
              </a:prstGeom>
              <a:no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75" name="Google Shape;975;p64"/>
              <p:cNvSpPr/>
              <p:nvPr/>
            </p:nvSpPr>
            <p:spPr>
              <a:xfrm>
                <a:off x="2231547" y="3551452"/>
                <a:ext cx="1196611"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01.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개요</a:t>
                </a:r>
                <a:endParaRPr b="1" i="0" sz="1800" u="none" cap="none" strike="noStrike">
                  <a:solidFill>
                    <a:srgbClr val="1B328F"/>
                  </a:solidFill>
                  <a:latin typeface="Malgun Gothic"/>
                  <a:ea typeface="Malgun Gothic"/>
                  <a:cs typeface="Malgun Gothic"/>
                  <a:sym typeface="Malgun Gothic"/>
                </a:endParaRPr>
              </a:p>
            </p:txBody>
          </p:sp>
        </p:grpSp>
        <p:grpSp>
          <p:nvGrpSpPr>
            <p:cNvPr id="976" name="Google Shape;976;p64"/>
            <p:cNvGrpSpPr/>
            <p:nvPr/>
          </p:nvGrpSpPr>
          <p:grpSpPr>
            <a:xfrm>
              <a:off x="3087347" y="2592868"/>
              <a:ext cx="1831372" cy="1632534"/>
              <a:chOff x="2151012" y="3125971"/>
              <a:chExt cx="1362479" cy="1523891"/>
            </a:xfrm>
          </p:grpSpPr>
          <p:sp>
            <p:nvSpPr>
              <p:cNvPr id="977" name="Google Shape;977;p64"/>
              <p:cNvSpPr/>
              <p:nvPr/>
            </p:nvSpPr>
            <p:spPr>
              <a:xfrm rot="-5400000">
                <a:off x="2067909" y="3226145"/>
                <a:ext cx="1523891" cy="1323542"/>
              </a:xfrm>
              <a:prstGeom prst="hexagon">
                <a:avLst>
                  <a:gd fmla="val 27991" name="adj"/>
                  <a:gd fmla="val 115470" name="vf"/>
                </a:avLst>
              </a:prstGeom>
              <a:solidFill>
                <a:schemeClr val="lt1"/>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78" name="Google Shape;978;p64"/>
              <p:cNvSpPr/>
              <p:nvPr/>
            </p:nvSpPr>
            <p:spPr>
              <a:xfrm>
                <a:off x="2151012" y="3551451"/>
                <a:ext cx="1362479"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02.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과정</a:t>
                </a:r>
                <a:endParaRPr b="1" i="0" sz="1800" u="none" cap="none" strike="noStrike">
                  <a:solidFill>
                    <a:srgbClr val="1B328F"/>
                  </a:solidFill>
                  <a:latin typeface="Malgun Gothic"/>
                  <a:ea typeface="Malgun Gothic"/>
                  <a:cs typeface="Malgun Gothic"/>
                  <a:sym typeface="Malgun Gothic"/>
                </a:endParaRPr>
              </a:p>
            </p:txBody>
          </p:sp>
        </p:grpSp>
        <p:sp>
          <p:nvSpPr>
            <p:cNvPr id="979" name="Google Shape;979;p64"/>
            <p:cNvSpPr/>
            <p:nvPr/>
          </p:nvSpPr>
          <p:spPr>
            <a:xfrm rot="5400000">
              <a:off x="3236494"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0" name="Google Shape;980;p64"/>
            <p:cNvSpPr/>
            <p:nvPr/>
          </p:nvSpPr>
          <p:spPr>
            <a:xfrm rot="-5400000">
              <a:off x="5326279"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1" name="Google Shape;981;p64"/>
            <p:cNvSpPr/>
            <p:nvPr/>
          </p:nvSpPr>
          <p:spPr>
            <a:xfrm rot="-5400000">
              <a:off x="5273333" y="2519617"/>
              <a:ext cx="1632534" cy="1779034"/>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982" name="Google Shape;982;p64"/>
            <p:cNvGrpSpPr/>
            <p:nvPr/>
          </p:nvGrpSpPr>
          <p:grpSpPr>
            <a:xfrm>
              <a:off x="7281596" y="2592868"/>
              <a:ext cx="1779034" cy="1632534"/>
              <a:chOff x="2168084" y="3125971"/>
              <a:chExt cx="1323542" cy="1523891"/>
            </a:xfrm>
          </p:grpSpPr>
          <p:sp>
            <p:nvSpPr>
              <p:cNvPr id="983" name="Google Shape;983;p64"/>
              <p:cNvSpPr/>
              <p:nvPr/>
            </p:nvSpPr>
            <p:spPr>
              <a:xfrm rot="-5400000">
                <a:off x="2067909" y="3226145"/>
                <a:ext cx="1523891" cy="1323542"/>
              </a:xfrm>
              <a:prstGeom prst="hexagon">
                <a:avLst>
                  <a:gd fmla="val 27991" name="adj"/>
                  <a:gd fmla="val 115470" name="vf"/>
                </a:avLst>
              </a:prstGeom>
              <a:solidFill>
                <a:srgbClr val="4472C4"/>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4" name="Google Shape;984;p64"/>
              <p:cNvSpPr/>
              <p:nvPr/>
            </p:nvSpPr>
            <p:spPr>
              <a:xfrm>
                <a:off x="2231548" y="3703252"/>
                <a:ext cx="1196611" cy="42138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04. 최종 결론</a:t>
                </a:r>
                <a:endParaRPr b="1" i="0" sz="1800" u="none" cap="none" strike="noStrike">
                  <a:solidFill>
                    <a:schemeClr val="lt1"/>
                  </a:solidFill>
                  <a:latin typeface="Malgun Gothic"/>
                  <a:ea typeface="Malgun Gothic"/>
                  <a:cs typeface="Malgun Gothic"/>
                  <a:sym typeface="Malgun Gothic"/>
                </a:endParaRPr>
              </a:p>
            </p:txBody>
          </p:sp>
        </p:grpSp>
        <p:sp>
          <p:nvSpPr>
            <p:cNvPr id="985" name="Google Shape;985;p64"/>
            <p:cNvSpPr/>
            <p:nvPr/>
          </p:nvSpPr>
          <p:spPr>
            <a:xfrm rot="5400000">
              <a:off x="7407799"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6" name="Google Shape;986;p64"/>
            <p:cNvSpPr/>
            <p:nvPr/>
          </p:nvSpPr>
          <p:spPr>
            <a:xfrm rot="-5400000">
              <a:off x="9510387"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7" name="Google Shape;987;p64"/>
            <p:cNvSpPr/>
            <p:nvPr/>
          </p:nvSpPr>
          <p:spPr>
            <a:xfrm rot="-5400000">
              <a:off x="9457437" y="2519618"/>
              <a:ext cx="1632534" cy="1779033"/>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8" name="Google Shape;988;p64"/>
            <p:cNvSpPr/>
            <p:nvPr/>
          </p:nvSpPr>
          <p:spPr>
            <a:xfrm>
              <a:off x="877530" y="4530932"/>
              <a:ext cx="2081520" cy="10670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조직(구성원 및 역할)</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주제 선정 배경</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수행 방향</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sp>
          <p:nvSpPr>
            <p:cNvPr id="989" name="Google Shape;989;p64"/>
            <p:cNvSpPr/>
            <p:nvPr/>
          </p:nvSpPr>
          <p:spPr>
            <a:xfrm rot="5400000">
              <a:off x="3777849"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990" name="Google Shape;990;p64"/>
            <p:cNvSpPr/>
            <p:nvPr/>
          </p:nvSpPr>
          <p:spPr>
            <a:xfrm rot="5400000">
              <a:off x="7941843"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991" name="Google Shape;991;p64"/>
            <p:cNvSpPr/>
            <p:nvPr/>
          </p:nvSpPr>
          <p:spPr>
            <a:xfrm>
              <a:off x="4804019" y="1096342"/>
              <a:ext cx="2564632" cy="578498"/>
            </a:xfrm>
            <a:prstGeom prst="roundRect">
              <a:avLst>
                <a:gd fmla="val 50000" name="adj"/>
              </a:avLst>
            </a:prstGeom>
            <a:solidFill>
              <a:srgbClr val="1B328F"/>
            </a:solidFill>
            <a:ln cap="flat" cmpd="sng" w="9525">
              <a:solidFill>
                <a:srgbClr val="2574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FFFFFF"/>
                  </a:solidFill>
                  <a:latin typeface="Malgun Gothic"/>
                  <a:ea typeface="Malgun Gothic"/>
                  <a:cs typeface="Malgun Gothic"/>
                  <a:sym typeface="Malgun Gothic"/>
                </a:rPr>
                <a:t>INDEX</a:t>
              </a:r>
              <a:endParaRPr b="1" i="0" sz="2400" u="none" cap="none" strike="noStrike">
                <a:solidFill>
                  <a:srgbClr val="FFFFFF"/>
                </a:solidFill>
                <a:latin typeface="Malgun Gothic"/>
                <a:ea typeface="Malgun Gothic"/>
                <a:cs typeface="Malgun Gothic"/>
                <a:sym typeface="Malgun Gothic"/>
              </a:endParaRPr>
            </a:p>
          </p:txBody>
        </p:sp>
        <p:cxnSp>
          <p:nvCxnSpPr>
            <p:cNvPr id="992" name="Google Shape;992;p64"/>
            <p:cNvCxnSpPr/>
            <p:nvPr/>
          </p:nvCxnSpPr>
          <p:spPr>
            <a:xfrm>
              <a:off x="6082285" y="1606665"/>
              <a:ext cx="0" cy="385666"/>
            </a:xfrm>
            <a:prstGeom prst="straightConnector1">
              <a:avLst/>
            </a:prstGeom>
            <a:noFill/>
            <a:ln cap="flat" cmpd="sng" w="9525">
              <a:solidFill>
                <a:srgbClr val="214867"/>
              </a:solidFill>
              <a:prstDash val="solid"/>
              <a:miter lim="800000"/>
              <a:headEnd len="sm" w="sm" type="none"/>
              <a:tailEnd len="sm" w="sm" type="none"/>
            </a:ln>
          </p:spPr>
        </p:cxnSp>
        <p:sp>
          <p:nvSpPr>
            <p:cNvPr id="993" name="Google Shape;993;p64"/>
            <p:cNvSpPr/>
            <p:nvPr/>
          </p:nvSpPr>
          <p:spPr>
            <a:xfrm>
              <a:off x="5176832" y="3020521"/>
              <a:ext cx="1831372"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03.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결과</a:t>
              </a:r>
              <a:endParaRPr b="0" i="0" sz="1400" u="none" cap="none" strike="noStrike">
                <a:solidFill>
                  <a:srgbClr val="000000"/>
                </a:solidFill>
                <a:latin typeface="Arial"/>
                <a:ea typeface="Arial"/>
                <a:cs typeface="Arial"/>
                <a:sym typeface="Arial"/>
              </a:endParaRPr>
            </a:p>
          </p:txBody>
        </p:sp>
        <p:sp>
          <p:nvSpPr>
            <p:cNvPr id="994" name="Google Shape;994;p64"/>
            <p:cNvSpPr/>
            <p:nvPr/>
          </p:nvSpPr>
          <p:spPr>
            <a:xfrm>
              <a:off x="3057317" y="4532327"/>
              <a:ext cx="1884989" cy="155954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수집</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전처리</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EDA</a:t>
              </a:r>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통계 분석</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변수 설정</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분석 모델 설정</a:t>
              </a:r>
              <a:endParaRPr b="0" i="0" sz="1200" u="none" cap="none" strike="noStrike">
                <a:solidFill>
                  <a:srgbClr val="1B328F"/>
                </a:solidFill>
                <a:latin typeface="Malgun Gothic"/>
                <a:ea typeface="Malgun Gothic"/>
                <a:cs typeface="Malgun Gothic"/>
                <a:sym typeface="Malgun Gothic"/>
              </a:endParaRPr>
            </a:p>
          </p:txBody>
        </p:sp>
        <p:sp>
          <p:nvSpPr>
            <p:cNvPr id="995" name="Google Shape;995;p64"/>
            <p:cNvSpPr/>
            <p:nvPr/>
          </p:nvSpPr>
          <p:spPr>
            <a:xfrm>
              <a:off x="5075241" y="4532327"/>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성능 평가</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서울 자치구별 전세가격 예측 Web 구축 &amp; 배포</a:t>
              </a:r>
              <a:endParaRPr b="0" i="0" sz="1400" u="none" cap="none" strike="noStrike">
                <a:solidFill>
                  <a:srgbClr val="000000"/>
                </a:solidFill>
                <a:latin typeface="Arial"/>
                <a:ea typeface="Arial"/>
                <a:cs typeface="Arial"/>
                <a:sym typeface="Arial"/>
              </a:endParaRPr>
            </a:p>
          </p:txBody>
        </p:sp>
        <p:sp>
          <p:nvSpPr>
            <p:cNvPr id="996" name="Google Shape;996;p64"/>
            <p:cNvSpPr/>
            <p:nvPr/>
          </p:nvSpPr>
          <p:spPr>
            <a:xfrm>
              <a:off x="7334612" y="4538316"/>
              <a:ext cx="1672999" cy="574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기대 효과</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한계점</a:t>
              </a:r>
              <a:endParaRPr b="1" i="0" sz="1200" u="none" cap="none" strike="noStrike">
                <a:solidFill>
                  <a:srgbClr val="1B328F"/>
                </a:solidFill>
                <a:latin typeface="Malgun Gothic"/>
                <a:ea typeface="Malgun Gothic"/>
                <a:cs typeface="Malgun Gothic"/>
                <a:sym typeface="Malgun Gothic"/>
              </a:endParaRPr>
            </a:p>
          </p:txBody>
        </p:sp>
        <p:sp>
          <p:nvSpPr>
            <p:cNvPr id="997" name="Google Shape;997;p64"/>
            <p:cNvSpPr/>
            <p:nvPr/>
          </p:nvSpPr>
          <p:spPr>
            <a:xfrm>
              <a:off x="9232943" y="4538316"/>
              <a:ext cx="2081520" cy="107529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정의서</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참고문헌</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출처</a:t>
              </a:r>
              <a:endParaRPr b="0" i="0" sz="1400" u="none" cap="none" strike="noStrike">
                <a:solidFill>
                  <a:srgbClr val="000000"/>
                </a:solidFill>
                <a:latin typeface="Arial"/>
                <a:ea typeface="Arial"/>
                <a:cs typeface="Arial"/>
                <a:sym typeface="Arial"/>
              </a:endParaRPr>
            </a:p>
          </p:txBody>
        </p:sp>
      </p:grpSp>
      <p:pic>
        <p:nvPicPr>
          <p:cNvPr descr="어둠, 달, 블랙이(가) 표시된 사진&#10;&#10;자동 생성된 설명" id="998" name="Google Shape;998;p64"/>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999" name="Google Shape;999;p64"/>
          <p:cNvSpPr/>
          <p:nvPr/>
        </p:nvSpPr>
        <p:spPr>
          <a:xfrm>
            <a:off x="9846865" y="3473450"/>
            <a:ext cx="180411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05. Document</a:t>
            </a:r>
            <a:endParaRPr b="1" i="0" sz="1800" u="none" cap="none" strike="noStrike">
              <a:solidFill>
                <a:srgbClr val="1B328F"/>
              </a:solidFill>
              <a:latin typeface="Malgun Gothic"/>
              <a:ea typeface="Malgun Gothic"/>
              <a:cs typeface="Malgun Gothic"/>
              <a:sym typeface="Malgun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6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05" name="Google Shape;1005;p65"/>
          <p:cNvGrpSpPr/>
          <p:nvPr/>
        </p:nvGrpSpPr>
        <p:grpSpPr>
          <a:xfrm>
            <a:off x="10027920" y="-3"/>
            <a:ext cx="2164081" cy="781115"/>
            <a:chOff x="9919316" y="4585314"/>
            <a:chExt cx="2272685" cy="1136343"/>
          </a:xfrm>
        </p:grpSpPr>
        <p:sp>
          <p:nvSpPr>
            <p:cNvPr id="1006" name="Google Shape;1006;p6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07" name="Google Shape;1007;p6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008" name="Google Shape;1008;p65"/>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기대 </a:t>
            </a:r>
            <a:r>
              <a:rPr b="1" i="0" lang="ko-KR" sz="1800" u="none" cap="none" strike="noStrike">
                <a:solidFill>
                  <a:srgbClr val="000000"/>
                </a:solidFill>
                <a:latin typeface="Malgun Gothic"/>
                <a:ea typeface="Malgun Gothic"/>
                <a:cs typeface="Malgun Gothic"/>
                <a:sym typeface="Malgun Gothic"/>
              </a:rPr>
              <a:t>효과</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1009" name="Google Shape;1009;p65"/>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15" name="Google Shape;1015;p66"/>
          <p:cNvGrpSpPr/>
          <p:nvPr/>
        </p:nvGrpSpPr>
        <p:grpSpPr>
          <a:xfrm>
            <a:off x="10027920" y="-3"/>
            <a:ext cx="2164081" cy="781115"/>
            <a:chOff x="9919316" y="4585314"/>
            <a:chExt cx="2272685" cy="1136343"/>
          </a:xfrm>
        </p:grpSpPr>
        <p:sp>
          <p:nvSpPr>
            <p:cNvPr id="1016" name="Google Shape;1016;p6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17" name="Google Shape;1017;p6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018" name="Google Shape;1018;p66"/>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한계점</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1019" name="Google Shape;1019;p66"/>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67"/>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25" name="Google Shape;1025;p67"/>
          <p:cNvGrpSpPr/>
          <p:nvPr/>
        </p:nvGrpSpPr>
        <p:grpSpPr>
          <a:xfrm>
            <a:off x="10027920" y="-3"/>
            <a:ext cx="2164081" cy="781115"/>
            <a:chOff x="9919316" y="4585314"/>
            <a:chExt cx="2272685" cy="1136343"/>
          </a:xfrm>
        </p:grpSpPr>
        <p:sp>
          <p:nvSpPr>
            <p:cNvPr id="1026" name="Google Shape;1026;p67"/>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27" name="Google Shape;1027;p67"/>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grpSp>
        <p:nvGrpSpPr>
          <p:cNvPr id="1028" name="Google Shape;1028;p67"/>
          <p:cNvGrpSpPr/>
          <p:nvPr/>
        </p:nvGrpSpPr>
        <p:grpSpPr>
          <a:xfrm>
            <a:off x="167953" y="1096342"/>
            <a:ext cx="11784559" cy="5619315"/>
            <a:chOff x="842865" y="1096342"/>
            <a:chExt cx="10506270" cy="4995533"/>
          </a:xfrm>
        </p:grpSpPr>
        <p:sp>
          <p:nvSpPr>
            <p:cNvPr id="1029" name="Google Shape;1029;p67"/>
            <p:cNvSpPr/>
            <p:nvPr/>
          </p:nvSpPr>
          <p:spPr>
            <a:xfrm rot="-5400000">
              <a:off x="1154975"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1030" name="Google Shape;1030;p67"/>
            <p:cNvGrpSpPr/>
            <p:nvPr/>
          </p:nvGrpSpPr>
          <p:grpSpPr>
            <a:xfrm>
              <a:off x="1028776" y="2592867"/>
              <a:ext cx="1779034" cy="1632534"/>
              <a:chOff x="2168084" y="3125971"/>
              <a:chExt cx="1323542" cy="1523891"/>
            </a:xfrm>
          </p:grpSpPr>
          <p:sp>
            <p:nvSpPr>
              <p:cNvPr id="1031" name="Google Shape;1031;p67"/>
              <p:cNvSpPr/>
              <p:nvPr/>
            </p:nvSpPr>
            <p:spPr>
              <a:xfrm rot="-5400000">
                <a:off x="2067909" y="3226145"/>
                <a:ext cx="1523891" cy="1323542"/>
              </a:xfrm>
              <a:prstGeom prst="hexagon">
                <a:avLst>
                  <a:gd fmla="val 27991" name="adj"/>
                  <a:gd fmla="val 115470" name="vf"/>
                </a:avLst>
              </a:prstGeom>
              <a:no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32" name="Google Shape;1032;p67"/>
              <p:cNvSpPr/>
              <p:nvPr/>
            </p:nvSpPr>
            <p:spPr>
              <a:xfrm>
                <a:off x="2231547" y="3551452"/>
                <a:ext cx="1196611"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01.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개요</a:t>
                </a:r>
                <a:endParaRPr b="1" i="0" sz="1800" u="none" cap="none" strike="noStrike">
                  <a:solidFill>
                    <a:srgbClr val="1B328F"/>
                  </a:solidFill>
                  <a:latin typeface="Malgun Gothic"/>
                  <a:ea typeface="Malgun Gothic"/>
                  <a:cs typeface="Malgun Gothic"/>
                  <a:sym typeface="Malgun Gothic"/>
                </a:endParaRPr>
              </a:p>
            </p:txBody>
          </p:sp>
        </p:grpSp>
        <p:grpSp>
          <p:nvGrpSpPr>
            <p:cNvPr id="1033" name="Google Shape;1033;p67"/>
            <p:cNvGrpSpPr/>
            <p:nvPr/>
          </p:nvGrpSpPr>
          <p:grpSpPr>
            <a:xfrm>
              <a:off x="3087347" y="2592868"/>
              <a:ext cx="1831372" cy="1632534"/>
              <a:chOff x="2151012" y="3125971"/>
              <a:chExt cx="1362479" cy="1523891"/>
            </a:xfrm>
          </p:grpSpPr>
          <p:sp>
            <p:nvSpPr>
              <p:cNvPr id="1034" name="Google Shape;1034;p67"/>
              <p:cNvSpPr/>
              <p:nvPr/>
            </p:nvSpPr>
            <p:spPr>
              <a:xfrm rot="-5400000">
                <a:off x="2067909" y="3226145"/>
                <a:ext cx="1523891" cy="1323542"/>
              </a:xfrm>
              <a:prstGeom prst="hexagon">
                <a:avLst>
                  <a:gd fmla="val 27991" name="adj"/>
                  <a:gd fmla="val 115470" name="vf"/>
                </a:avLst>
              </a:prstGeom>
              <a:solidFill>
                <a:schemeClr val="lt1"/>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35" name="Google Shape;1035;p67"/>
              <p:cNvSpPr/>
              <p:nvPr/>
            </p:nvSpPr>
            <p:spPr>
              <a:xfrm>
                <a:off x="2151012" y="3551451"/>
                <a:ext cx="1362479"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02.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과정</a:t>
                </a:r>
                <a:endParaRPr b="1" i="0" sz="1800" u="none" cap="none" strike="noStrike">
                  <a:solidFill>
                    <a:srgbClr val="1B328F"/>
                  </a:solidFill>
                  <a:latin typeface="Malgun Gothic"/>
                  <a:ea typeface="Malgun Gothic"/>
                  <a:cs typeface="Malgun Gothic"/>
                  <a:sym typeface="Malgun Gothic"/>
                </a:endParaRPr>
              </a:p>
            </p:txBody>
          </p:sp>
        </p:grpSp>
        <p:sp>
          <p:nvSpPr>
            <p:cNvPr id="1036" name="Google Shape;1036;p67"/>
            <p:cNvSpPr/>
            <p:nvPr/>
          </p:nvSpPr>
          <p:spPr>
            <a:xfrm rot="5400000">
              <a:off x="3236494"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37" name="Google Shape;1037;p67"/>
            <p:cNvSpPr/>
            <p:nvPr/>
          </p:nvSpPr>
          <p:spPr>
            <a:xfrm rot="-5400000">
              <a:off x="5326279"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38" name="Google Shape;1038;p67"/>
            <p:cNvSpPr/>
            <p:nvPr/>
          </p:nvSpPr>
          <p:spPr>
            <a:xfrm rot="-5400000">
              <a:off x="5273333" y="2519617"/>
              <a:ext cx="1632534" cy="1779034"/>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1039" name="Google Shape;1039;p67"/>
            <p:cNvGrpSpPr/>
            <p:nvPr/>
          </p:nvGrpSpPr>
          <p:grpSpPr>
            <a:xfrm>
              <a:off x="7281596" y="2592867"/>
              <a:ext cx="1779034" cy="1632534"/>
              <a:chOff x="2168084" y="3125971"/>
              <a:chExt cx="1323542" cy="1523891"/>
            </a:xfrm>
          </p:grpSpPr>
          <p:sp>
            <p:nvSpPr>
              <p:cNvPr id="1040" name="Google Shape;1040;p67"/>
              <p:cNvSpPr/>
              <p:nvPr/>
            </p:nvSpPr>
            <p:spPr>
              <a:xfrm rot="-5400000">
                <a:off x="2067909" y="3226145"/>
                <a:ext cx="1523891" cy="1323542"/>
              </a:xfrm>
              <a:prstGeom prst="hexagon">
                <a:avLst>
                  <a:gd fmla="val 27991" name="adj"/>
                  <a:gd fmla="val 115470" name="vf"/>
                </a:avLst>
              </a:prstGeom>
              <a:no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41" name="Google Shape;1041;p67"/>
              <p:cNvSpPr/>
              <p:nvPr/>
            </p:nvSpPr>
            <p:spPr>
              <a:xfrm>
                <a:off x="2231548" y="3703252"/>
                <a:ext cx="1196611" cy="37698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04. 최종 결론</a:t>
                </a:r>
                <a:endParaRPr b="1" i="0" sz="1800" u="none" cap="none" strike="noStrike">
                  <a:solidFill>
                    <a:srgbClr val="1B328F"/>
                  </a:solidFill>
                  <a:latin typeface="Malgun Gothic"/>
                  <a:ea typeface="Malgun Gothic"/>
                  <a:cs typeface="Malgun Gothic"/>
                  <a:sym typeface="Malgun Gothic"/>
                </a:endParaRPr>
              </a:p>
            </p:txBody>
          </p:sp>
        </p:grpSp>
        <p:sp>
          <p:nvSpPr>
            <p:cNvPr id="1042" name="Google Shape;1042;p67"/>
            <p:cNvSpPr/>
            <p:nvPr/>
          </p:nvSpPr>
          <p:spPr>
            <a:xfrm rot="5400000">
              <a:off x="7407799"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43" name="Google Shape;1043;p67"/>
            <p:cNvSpPr/>
            <p:nvPr/>
          </p:nvSpPr>
          <p:spPr>
            <a:xfrm rot="-5400000">
              <a:off x="9510387"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44" name="Google Shape;1044;p67"/>
            <p:cNvSpPr/>
            <p:nvPr/>
          </p:nvSpPr>
          <p:spPr>
            <a:xfrm rot="-5400000">
              <a:off x="9457437" y="2519618"/>
              <a:ext cx="1632534" cy="1779033"/>
            </a:xfrm>
            <a:prstGeom prst="hexagon">
              <a:avLst>
                <a:gd fmla="val 27991" name="adj"/>
                <a:gd fmla="val 115470" name="vf"/>
              </a:avLst>
            </a:prstGeom>
            <a:solidFill>
              <a:srgbClr val="4472C4"/>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45" name="Google Shape;1045;p67"/>
            <p:cNvSpPr/>
            <p:nvPr/>
          </p:nvSpPr>
          <p:spPr>
            <a:xfrm>
              <a:off x="877530" y="4530932"/>
              <a:ext cx="2081520" cy="10670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조직(구성원 및 역할)</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주제 선정 배경</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수행 방향</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sp>
          <p:nvSpPr>
            <p:cNvPr id="1046" name="Google Shape;1046;p67"/>
            <p:cNvSpPr/>
            <p:nvPr/>
          </p:nvSpPr>
          <p:spPr>
            <a:xfrm rot="5400000">
              <a:off x="3777849"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047" name="Google Shape;1047;p67"/>
            <p:cNvSpPr/>
            <p:nvPr/>
          </p:nvSpPr>
          <p:spPr>
            <a:xfrm rot="5400000">
              <a:off x="7941843"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048" name="Google Shape;1048;p67"/>
            <p:cNvSpPr/>
            <p:nvPr/>
          </p:nvSpPr>
          <p:spPr>
            <a:xfrm>
              <a:off x="4804019" y="1096342"/>
              <a:ext cx="2564632" cy="578498"/>
            </a:xfrm>
            <a:prstGeom prst="roundRect">
              <a:avLst>
                <a:gd fmla="val 50000" name="adj"/>
              </a:avLst>
            </a:prstGeom>
            <a:solidFill>
              <a:srgbClr val="1B328F"/>
            </a:solidFill>
            <a:ln cap="flat" cmpd="sng" w="9525">
              <a:solidFill>
                <a:srgbClr val="2574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FFFFFF"/>
                  </a:solidFill>
                  <a:latin typeface="Malgun Gothic"/>
                  <a:ea typeface="Malgun Gothic"/>
                  <a:cs typeface="Malgun Gothic"/>
                  <a:sym typeface="Malgun Gothic"/>
                </a:rPr>
                <a:t>INDEX</a:t>
              </a:r>
              <a:endParaRPr b="1" i="0" sz="2400" u="none" cap="none" strike="noStrike">
                <a:solidFill>
                  <a:srgbClr val="FFFFFF"/>
                </a:solidFill>
                <a:latin typeface="Malgun Gothic"/>
                <a:ea typeface="Malgun Gothic"/>
                <a:cs typeface="Malgun Gothic"/>
                <a:sym typeface="Malgun Gothic"/>
              </a:endParaRPr>
            </a:p>
          </p:txBody>
        </p:sp>
        <p:cxnSp>
          <p:nvCxnSpPr>
            <p:cNvPr id="1049" name="Google Shape;1049;p67"/>
            <p:cNvCxnSpPr/>
            <p:nvPr/>
          </p:nvCxnSpPr>
          <p:spPr>
            <a:xfrm>
              <a:off x="6082285" y="1606665"/>
              <a:ext cx="0" cy="385666"/>
            </a:xfrm>
            <a:prstGeom prst="straightConnector1">
              <a:avLst/>
            </a:prstGeom>
            <a:noFill/>
            <a:ln cap="flat" cmpd="sng" w="9525">
              <a:solidFill>
                <a:srgbClr val="214867"/>
              </a:solidFill>
              <a:prstDash val="solid"/>
              <a:miter lim="800000"/>
              <a:headEnd len="sm" w="sm" type="none"/>
              <a:tailEnd len="sm" w="sm" type="none"/>
            </a:ln>
          </p:spPr>
        </p:cxnSp>
        <p:sp>
          <p:nvSpPr>
            <p:cNvPr id="1050" name="Google Shape;1050;p67"/>
            <p:cNvSpPr/>
            <p:nvPr/>
          </p:nvSpPr>
          <p:spPr>
            <a:xfrm>
              <a:off x="5176832" y="3020521"/>
              <a:ext cx="1831372"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03.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결과</a:t>
              </a:r>
              <a:endParaRPr b="0" i="0" sz="1400" u="none" cap="none" strike="noStrike">
                <a:solidFill>
                  <a:srgbClr val="000000"/>
                </a:solidFill>
                <a:latin typeface="Arial"/>
                <a:ea typeface="Arial"/>
                <a:cs typeface="Arial"/>
                <a:sym typeface="Arial"/>
              </a:endParaRPr>
            </a:p>
          </p:txBody>
        </p:sp>
        <p:sp>
          <p:nvSpPr>
            <p:cNvPr id="1051" name="Google Shape;1051;p67"/>
            <p:cNvSpPr/>
            <p:nvPr/>
          </p:nvSpPr>
          <p:spPr>
            <a:xfrm>
              <a:off x="3057317" y="4532327"/>
              <a:ext cx="1884989" cy="1559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수집</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전처리</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EDA</a:t>
              </a:r>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통계 분석</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변수 설정</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분석 모델 설정</a:t>
              </a:r>
              <a:endParaRPr b="0" i="0" sz="1200" u="none" cap="none" strike="noStrike">
                <a:solidFill>
                  <a:srgbClr val="1B328F"/>
                </a:solidFill>
                <a:latin typeface="Malgun Gothic"/>
                <a:ea typeface="Malgun Gothic"/>
                <a:cs typeface="Malgun Gothic"/>
                <a:sym typeface="Malgun Gothic"/>
              </a:endParaRPr>
            </a:p>
          </p:txBody>
        </p:sp>
        <p:sp>
          <p:nvSpPr>
            <p:cNvPr id="1052" name="Google Shape;1052;p67"/>
            <p:cNvSpPr/>
            <p:nvPr/>
          </p:nvSpPr>
          <p:spPr>
            <a:xfrm>
              <a:off x="5075241" y="4532327"/>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성능 평가</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서울 자치구별 전세가격 예측 Web 구축 &amp; 배포</a:t>
              </a:r>
              <a:endParaRPr b="0" i="0" sz="1400" u="none" cap="none" strike="noStrike">
                <a:solidFill>
                  <a:srgbClr val="000000"/>
                </a:solidFill>
                <a:latin typeface="Arial"/>
                <a:ea typeface="Arial"/>
                <a:cs typeface="Arial"/>
                <a:sym typeface="Arial"/>
              </a:endParaRPr>
            </a:p>
          </p:txBody>
        </p:sp>
        <p:sp>
          <p:nvSpPr>
            <p:cNvPr id="1053" name="Google Shape;1053;p67"/>
            <p:cNvSpPr/>
            <p:nvPr/>
          </p:nvSpPr>
          <p:spPr>
            <a:xfrm>
              <a:off x="7334612" y="4538316"/>
              <a:ext cx="1672999" cy="574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기대 효과</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한계점</a:t>
              </a:r>
              <a:endParaRPr b="0" i="0" sz="1200" u="none" cap="none" strike="noStrike">
                <a:solidFill>
                  <a:srgbClr val="1B328F"/>
                </a:solidFill>
                <a:latin typeface="Malgun Gothic"/>
                <a:ea typeface="Malgun Gothic"/>
                <a:cs typeface="Malgun Gothic"/>
                <a:sym typeface="Malgun Gothic"/>
              </a:endParaRPr>
            </a:p>
          </p:txBody>
        </p:sp>
        <p:sp>
          <p:nvSpPr>
            <p:cNvPr id="1054" name="Google Shape;1054;p67"/>
            <p:cNvSpPr/>
            <p:nvPr/>
          </p:nvSpPr>
          <p:spPr>
            <a:xfrm>
              <a:off x="9232943" y="4538316"/>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데이터 정의서</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참고문헌</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출처</a:t>
              </a:r>
              <a:endParaRPr b="1" i="0" sz="1400" u="none" cap="none" strike="noStrike">
                <a:solidFill>
                  <a:srgbClr val="000000"/>
                </a:solidFill>
                <a:latin typeface="Arial"/>
                <a:ea typeface="Arial"/>
                <a:cs typeface="Arial"/>
                <a:sym typeface="Arial"/>
              </a:endParaRPr>
            </a:p>
          </p:txBody>
        </p:sp>
      </p:grpSp>
      <p:pic>
        <p:nvPicPr>
          <p:cNvPr descr="어둠, 달, 블랙이(가) 표시된 사진&#10;&#10;자동 생성된 설명" id="1055" name="Google Shape;1055;p67"/>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1056" name="Google Shape;1056;p67"/>
          <p:cNvSpPr/>
          <p:nvPr/>
        </p:nvSpPr>
        <p:spPr>
          <a:xfrm>
            <a:off x="9846865" y="3473450"/>
            <a:ext cx="180411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05. Document</a:t>
            </a:r>
            <a:endParaRPr b="1"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68"/>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62" name="Google Shape;1062;p68"/>
          <p:cNvGrpSpPr/>
          <p:nvPr/>
        </p:nvGrpSpPr>
        <p:grpSpPr>
          <a:xfrm>
            <a:off x="10028449" y="-319"/>
            <a:ext cx="2164203" cy="781125"/>
            <a:chOff x="9919316" y="4585257"/>
            <a:chExt cx="2272685" cy="1136457"/>
          </a:xfrm>
        </p:grpSpPr>
        <p:sp>
          <p:nvSpPr>
            <p:cNvPr id="1063" name="Google Shape;1063;p68"/>
            <p:cNvSpPr/>
            <p:nvPr/>
          </p:nvSpPr>
          <p:spPr>
            <a:xfrm rot="5400000">
              <a:off x="11055601" y="4585314"/>
              <a:ext cx="1136400" cy="1136400"/>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sp>
          <p:nvSpPr>
            <p:cNvPr id="1064" name="Google Shape;1064;p68"/>
            <p:cNvSpPr/>
            <p:nvPr/>
          </p:nvSpPr>
          <p:spPr>
            <a:xfrm rot="-5400000">
              <a:off x="9919316" y="4585257"/>
              <a:ext cx="1136400" cy="1136400"/>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grpSp>
      <p:sp>
        <p:nvSpPr>
          <p:cNvPr id="1065" name="Google Shape;1065;p68"/>
          <p:cNvSpPr txBox="1"/>
          <p:nvPr/>
        </p:nvSpPr>
        <p:spPr>
          <a:xfrm>
            <a:off x="112916" y="6477793"/>
            <a:ext cx="2835200" cy="289334"/>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0" i="0" lang="ko-KR" sz="1067" u="none" cap="none" strike="noStrike">
                <a:solidFill>
                  <a:schemeClr val="dk1"/>
                </a:solidFill>
                <a:latin typeface="Malgun Gothic"/>
                <a:ea typeface="Malgun Gothic"/>
                <a:cs typeface="Malgun Gothic"/>
                <a:sym typeface="Malgun Gothic"/>
              </a:rPr>
              <a:t>데이터 분석 &amp; 엔지니어 취업캠프 28회차</a:t>
            </a:r>
            <a:endParaRPr b="0" i="0" sz="1067" u="none" cap="none" strike="noStrike">
              <a:solidFill>
                <a:schemeClr val="dk1"/>
              </a:solidFill>
              <a:latin typeface="Malgun Gothic"/>
              <a:ea typeface="Malgun Gothic"/>
              <a:cs typeface="Malgun Gothic"/>
              <a:sym typeface="Malgun Gothic"/>
            </a:endParaRPr>
          </a:p>
        </p:txBody>
      </p:sp>
      <p:graphicFrame>
        <p:nvGraphicFramePr>
          <p:cNvPr id="1066" name="Google Shape;1066;p68"/>
          <p:cNvGraphicFramePr/>
          <p:nvPr/>
        </p:nvGraphicFramePr>
        <p:xfrm>
          <a:off x="331788" y="1391902"/>
          <a:ext cx="3000000" cy="3000000"/>
        </p:xfrm>
        <a:graphic>
          <a:graphicData uri="http://schemas.openxmlformats.org/drawingml/2006/table">
            <a:tbl>
              <a:tblPr>
                <a:noFill/>
                <a:tableStyleId>{E7191028-2CD1-4925-942E-C43D4D18BA3F}</a:tableStyleId>
              </a:tblPr>
              <a:tblGrid>
                <a:gridCol w="829075"/>
                <a:gridCol w="3159025"/>
                <a:gridCol w="3351925"/>
                <a:gridCol w="1207525"/>
                <a:gridCol w="2980900"/>
              </a:tblGrid>
              <a:tr h="533375">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Num</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Name(KOR)</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Dtype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etc</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Year</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년</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Month</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월</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3</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Region_Code</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Region_Name</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5</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KA_Code</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6</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KA_Name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7</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LNA_Code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8</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LNA_Name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bl>
          </a:graphicData>
        </a:graphic>
      </p:graphicFrame>
      <p:sp>
        <p:nvSpPr>
          <p:cNvPr id="1067" name="Google Shape;1067;p68"/>
          <p:cNvSpPr txBox="1"/>
          <p:nvPr/>
        </p:nvSpPr>
        <p:spPr>
          <a:xfrm>
            <a:off x="93307" y="867747"/>
            <a:ext cx="3079200" cy="379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867" u="none" cap="none" strike="noStrike">
                <a:solidFill>
                  <a:schemeClr val="dk1"/>
                </a:solidFill>
                <a:latin typeface="Malgun Gothic"/>
                <a:ea typeface="Malgun Gothic"/>
                <a:cs typeface="Malgun Gothic"/>
                <a:sym typeface="Malgun Gothic"/>
              </a:rPr>
              <a:t>[데이터 정의서]</a:t>
            </a:r>
            <a:endParaRPr b="0" i="0" sz="1467"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69"/>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73" name="Google Shape;1073;p69"/>
          <p:cNvGrpSpPr/>
          <p:nvPr/>
        </p:nvGrpSpPr>
        <p:grpSpPr>
          <a:xfrm>
            <a:off x="10028449" y="-319"/>
            <a:ext cx="2164203" cy="781125"/>
            <a:chOff x="9919316" y="4585257"/>
            <a:chExt cx="2272685" cy="1136457"/>
          </a:xfrm>
        </p:grpSpPr>
        <p:sp>
          <p:nvSpPr>
            <p:cNvPr id="1074" name="Google Shape;1074;p69"/>
            <p:cNvSpPr/>
            <p:nvPr/>
          </p:nvSpPr>
          <p:spPr>
            <a:xfrm rot="5400000">
              <a:off x="11055601" y="4585314"/>
              <a:ext cx="1136400" cy="1136400"/>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sp>
          <p:nvSpPr>
            <p:cNvPr id="1075" name="Google Shape;1075;p69"/>
            <p:cNvSpPr/>
            <p:nvPr/>
          </p:nvSpPr>
          <p:spPr>
            <a:xfrm rot="-5400000">
              <a:off x="9919316" y="4585257"/>
              <a:ext cx="1136400" cy="1136400"/>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grpSp>
      <p:sp>
        <p:nvSpPr>
          <p:cNvPr id="1076" name="Google Shape;1076;p69"/>
          <p:cNvSpPr txBox="1"/>
          <p:nvPr/>
        </p:nvSpPr>
        <p:spPr>
          <a:xfrm>
            <a:off x="112916" y="6477793"/>
            <a:ext cx="2835200" cy="289334"/>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0" i="0" lang="ko-KR" sz="1067" u="none" cap="none" strike="noStrike">
                <a:solidFill>
                  <a:schemeClr val="dk1"/>
                </a:solidFill>
                <a:latin typeface="Malgun Gothic"/>
                <a:ea typeface="Malgun Gothic"/>
                <a:cs typeface="Malgun Gothic"/>
                <a:sym typeface="Malgun Gothic"/>
              </a:rPr>
              <a:t>데이터 분석 &amp; 엔지니어 취업캠프 28회차</a:t>
            </a:r>
            <a:endParaRPr b="0" i="0" sz="1067" u="none" cap="none" strike="noStrike">
              <a:solidFill>
                <a:schemeClr val="dk1"/>
              </a:solidFill>
              <a:latin typeface="Malgun Gothic"/>
              <a:ea typeface="Malgun Gothic"/>
              <a:cs typeface="Malgun Gothic"/>
              <a:sym typeface="Malgun Gothic"/>
            </a:endParaRPr>
          </a:p>
        </p:txBody>
      </p:sp>
      <p:graphicFrame>
        <p:nvGraphicFramePr>
          <p:cNvPr id="1077" name="Google Shape;1077;p69"/>
          <p:cNvGraphicFramePr/>
          <p:nvPr/>
        </p:nvGraphicFramePr>
        <p:xfrm>
          <a:off x="331788" y="1391902"/>
          <a:ext cx="3000000" cy="3000000"/>
        </p:xfrm>
        <a:graphic>
          <a:graphicData uri="http://schemas.openxmlformats.org/drawingml/2006/table">
            <a:tbl>
              <a:tblPr>
                <a:noFill/>
                <a:tableStyleId>{E7191028-2CD1-4925-942E-C43D4D18BA3F}</a:tableStyleId>
              </a:tblPr>
              <a:tblGrid>
                <a:gridCol w="829075"/>
                <a:gridCol w="3159025"/>
                <a:gridCol w="3351925"/>
                <a:gridCol w="1207525"/>
                <a:gridCol w="2980900"/>
              </a:tblGrid>
              <a:tr h="533375">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Num</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Name(KOR)</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Dtype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etc</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9</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Main_num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10</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Sub_num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11</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Floor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12</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Building_Age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13</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Building_Use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JS_Price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15</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JS_BA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16</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JS_PPA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bl>
          </a:graphicData>
        </a:graphic>
      </p:graphicFrame>
      <p:sp>
        <p:nvSpPr>
          <p:cNvPr id="1078" name="Google Shape;1078;p69"/>
          <p:cNvSpPr txBox="1"/>
          <p:nvPr/>
        </p:nvSpPr>
        <p:spPr>
          <a:xfrm>
            <a:off x="93307" y="867747"/>
            <a:ext cx="3079200" cy="379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867" u="none" cap="none" strike="noStrike">
                <a:solidFill>
                  <a:schemeClr val="dk1"/>
                </a:solidFill>
                <a:latin typeface="Malgun Gothic"/>
                <a:ea typeface="Malgun Gothic"/>
                <a:cs typeface="Malgun Gothic"/>
                <a:sym typeface="Malgun Gothic"/>
              </a:rPr>
              <a:t>[데이터 정의서]</a:t>
            </a:r>
            <a:endParaRPr b="0" i="0" sz="1467"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70"/>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84" name="Google Shape;1084;p70"/>
          <p:cNvGrpSpPr/>
          <p:nvPr/>
        </p:nvGrpSpPr>
        <p:grpSpPr>
          <a:xfrm>
            <a:off x="10028449" y="-319"/>
            <a:ext cx="2164203" cy="781125"/>
            <a:chOff x="9919316" y="4585257"/>
            <a:chExt cx="2272685" cy="1136457"/>
          </a:xfrm>
        </p:grpSpPr>
        <p:sp>
          <p:nvSpPr>
            <p:cNvPr id="1085" name="Google Shape;1085;p70"/>
            <p:cNvSpPr/>
            <p:nvPr/>
          </p:nvSpPr>
          <p:spPr>
            <a:xfrm rot="5400000">
              <a:off x="11055601" y="4585314"/>
              <a:ext cx="1136400" cy="1136400"/>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sp>
          <p:nvSpPr>
            <p:cNvPr id="1086" name="Google Shape;1086;p70"/>
            <p:cNvSpPr/>
            <p:nvPr/>
          </p:nvSpPr>
          <p:spPr>
            <a:xfrm rot="-5400000">
              <a:off x="9919316" y="4585257"/>
              <a:ext cx="1136400" cy="1136400"/>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grpSp>
      <p:sp>
        <p:nvSpPr>
          <p:cNvPr id="1087" name="Google Shape;1087;p70"/>
          <p:cNvSpPr txBox="1"/>
          <p:nvPr/>
        </p:nvSpPr>
        <p:spPr>
          <a:xfrm>
            <a:off x="112916" y="6477793"/>
            <a:ext cx="2835200" cy="289334"/>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0" i="0" lang="ko-KR" sz="1067" u="none" cap="none" strike="noStrike">
                <a:solidFill>
                  <a:schemeClr val="dk1"/>
                </a:solidFill>
                <a:latin typeface="Malgun Gothic"/>
                <a:ea typeface="Malgun Gothic"/>
                <a:cs typeface="Malgun Gothic"/>
                <a:sym typeface="Malgun Gothic"/>
              </a:rPr>
              <a:t>데이터 분석 &amp; 엔지니어 취업캠프 28회차</a:t>
            </a:r>
            <a:endParaRPr b="0" i="0" sz="1067" u="none" cap="none" strike="noStrike">
              <a:solidFill>
                <a:schemeClr val="dk1"/>
              </a:solidFill>
              <a:latin typeface="Malgun Gothic"/>
              <a:ea typeface="Malgun Gothic"/>
              <a:cs typeface="Malgun Gothic"/>
              <a:sym typeface="Malgun Gothic"/>
            </a:endParaRPr>
          </a:p>
        </p:txBody>
      </p:sp>
      <p:graphicFrame>
        <p:nvGraphicFramePr>
          <p:cNvPr id="1088" name="Google Shape;1088;p70"/>
          <p:cNvGraphicFramePr/>
          <p:nvPr/>
        </p:nvGraphicFramePr>
        <p:xfrm>
          <a:off x="331788" y="1391902"/>
          <a:ext cx="3000000" cy="3000000"/>
        </p:xfrm>
        <a:graphic>
          <a:graphicData uri="http://schemas.openxmlformats.org/drawingml/2006/table">
            <a:tbl>
              <a:tblPr>
                <a:noFill/>
                <a:tableStyleId>{E7191028-2CD1-4925-942E-C43D4D18BA3F}</a:tableStyleId>
              </a:tblPr>
              <a:tblGrid>
                <a:gridCol w="829075"/>
                <a:gridCol w="3159025"/>
                <a:gridCol w="3351925"/>
                <a:gridCol w="1207525"/>
                <a:gridCol w="2980900"/>
              </a:tblGrid>
              <a:tr h="533375">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Num</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Name(KOR)</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Dtype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etc</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17</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JS_PPP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18</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address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19</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Num_hb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20</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Population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21</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IR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22</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UR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23</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LC_index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CA_index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bl>
          </a:graphicData>
        </a:graphic>
      </p:graphicFrame>
      <p:sp>
        <p:nvSpPr>
          <p:cNvPr id="1089" name="Google Shape;1089;p70"/>
          <p:cNvSpPr txBox="1"/>
          <p:nvPr/>
        </p:nvSpPr>
        <p:spPr>
          <a:xfrm>
            <a:off x="93307" y="867747"/>
            <a:ext cx="3079200" cy="379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867" u="none" cap="none" strike="noStrike">
                <a:solidFill>
                  <a:schemeClr val="dk1"/>
                </a:solidFill>
                <a:latin typeface="Malgun Gothic"/>
                <a:ea typeface="Malgun Gothic"/>
                <a:cs typeface="Malgun Gothic"/>
                <a:sym typeface="Malgun Gothic"/>
              </a:rPr>
              <a:t>[데이터 정의서]</a:t>
            </a:r>
            <a:endParaRPr b="0" i="0" sz="1467"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71"/>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95" name="Google Shape;1095;p71"/>
          <p:cNvGrpSpPr/>
          <p:nvPr/>
        </p:nvGrpSpPr>
        <p:grpSpPr>
          <a:xfrm>
            <a:off x="10028449" y="-319"/>
            <a:ext cx="2164203" cy="781125"/>
            <a:chOff x="9919316" y="4585257"/>
            <a:chExt cx="2272685" cy="1136457"/>
          </a:xfrm>
        </p:grpSpPr>
        <p:sp>
          <p:nvSpPr>
            <p:cNvPr id="1096" name="Google Shape;1096;p71"/>
            <p:cNvSpPr/>
            <p:nvPr/>
          </p:nvSpPr>
          <p:spPr>
            <a:xfrm rot="5400000">
              <a:off x="11055601" y="4585314"/>
              <a:ext cx="1136400" cy="1136400"/>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sp>
          <p:nvSpPr>
            <p:cNvPr id="1097" name="Google Shape;1097;p71"/>
            <p:cNvSpPr/>
            <p:nvPr/>
          </p:nvSpPr>
          <p:spPr>
            <a:xfrm rot="-5400000">
              <a:off x="9919316" y="4585257"/>
              <a:ext cx="1136400" cy="1136400"/>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grpSp>
      <p:sp>
        <p:nvSpPr>
          <p:cNvPr id="1098" name="Google Shape;1098;p71"/>
          <p:cNvSpPr txBox="1"/>
          <p:nvPr/>
        </p:nvSpPr>
        <p:spPr>
          <a:xfrm>
            <a:off x="112916" y="6477793"/>
            <a:ext cx="2835200" cy="289334"/>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0" i="0" lang="ko-KR" sz="1067" u="none" cap="none" strike="noStrike">
                <a:solidFill>
                  <a:schemeClr val="dk1"/>
                </a:solidFill>
                <a:latin typeface="Malgun Gothic"/>
                <a:ea typeface="Malgun Gothic"/>
                <a:cs typeface="Malgun Gothic"/>
                <a:sym typeface="Malgun Gothic"/>
              </a:rPr>
              <a:t>데이터 분석 &amp; 엔지니어 취업캠프 28회차</a:t>
            </a:r>
            <a:endParaRPr b="0" i="0" sz="1067" u="none" cap="none" strike="noStrike">
              <a:solidFill>
                <a:schemeClr val="dk1"/>
              </a:solidFill>
              <a:latin typeface="Malgun Gothic"/>
              <a:ea typeface="Malgun Gothic"/>
              <a:cs typeface="Malgun Gothic"/>
              <a:sym typeface="Malgun Gothic"/>
            </a:endParaRPr>
          </a:p>
        </p:txBody>
      </p:sp>
      <p:graphicFrame>
        <p:nvGraphicFramePr>
          <p:cNvPr id="1099" name="Google Shape;1099;p71"/>
          <p:cNvGraphicFramePr/>
          <p:nvPr/>
        </p:nvGraphicFramePr>
        <p:xfrm>
          <a:off x="331788" y="1391902"/>
          <a:ext cx="3000000" cy="3000000"/>
        </p:xfrm>
        <a:graphic>
          <a:graphicData uri="http://schemas.openxmlformats.org/drawingml/2006/table">
            <a:tbl>
              <a:tblPr>
                <a:noFill/>
                <a:tableStyleId>{E7191028-2CD1-4925-942E-C43D4D18BA3F}</a:tableStyleId>
              </a:tblPr>
              <a:tblGrid>
                <a:gridCol w="829075"/>
                <a:gridCol w="3159025"/>
                <a:gridCol w="3351925"/>
                <a:gridCol w="1207525"/>
                <a:gridCol w="2980900"/>
              </a:tblGrid>
              <a:tr h="533375">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Num</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Name(KOR)</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Dtype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etc</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25</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TC_index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26</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SDT_index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27</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HSP_index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28</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Crime_Rates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29</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latitude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30</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longitude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31</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Sell_Price_mean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평균 매매 가격</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년도별, 월별, 구별, 유형별, 주소별 평균 매매 가격</a:t>
                      </a:r>
                      <a:endParaRPr sz="14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bl>
          </a:graphicData>
        </a:graphic>
      </p:graphicFrame>
      <p:sp>
        <p:nvSpPr>
          <p:cNvPr id="1100" name="Google Shape;1100;p71"/>
          <p:cNvSpPr txBox="1"/>
          <p:nvPr/>
        </p:nvSpPr>
        <p:spPr>
          <a:xfrm>
            <a:off x="93307" y="867747"/>
            <a:ext cx="3079200" cy="379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867" u="none" cap="none" strike="noStrike">
                <a:solidFill>
                  <a:schemeClr val="dk1"/>
                </a:solidFill>
                <a:latin typeface="Malgun Gothic"/>
                <a:ea typeface="Malgun Gothic"/>
                <a:cs typeface="Malgun Gothic"/>
                <a:sym typeface="Malgun Gothic"/>
              </a:rPr>
              <a:t>[데이터 정의서]</a:t>
            </a:r>
            <a:endParaRPr b="0" i="0" sz="1467"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218" name="Google Shape;218;p6"/>
          <p:cNvGrpSpPr/>
          <p:nvPr/>
        </p:nvGrpSpPr>
        <p:grpSpPr>
          <a:xfrm>
            <a:off x="10027920" y="-3"/>
            <a:ext cx="2164081" cy="781115"/>
            <a:chOff x="9919316" y="4585314"/>
            <a:chExt cx="2272685" cy="1136343"/>
          </a:xfrm>
        </p:grpSpPr>
        <p:sp>
          <p:nvSpPr>
            <p:cNvPr id="219" name="Google Shape;219;p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20" name="Google Shape;220;p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221" name="Google Shape;221;p6"/>
          <p:cNvSpPr txBox="1"/>
          <p:nvPr/>
        </p:nvSpPr>
        <p:spPr>
          <a:xfrm>
            <a:off x="93306" y="867747"/>
            <a:ext cx="30791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주제 선정 배경</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a:off x="4360506" y="934388"/>
            <a:ext cx="3470988" cy="369332"/>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Malgun Gothic"/>
                <a:ea typeface="Malgun Gothic"/>
                <a:cs typeface="Malgun Gothic"/>
                <a:sym typeface="Malgun Gothic"/>
              </a:rPr>
              <a:t>해외</a:t>
            </a:r>
            <a:endParaRPr b="0" i="0" sz="1400" u="none" cap="none" strike="noStrike">
              <a:solidFill>
                <a:srgbClr val="000000"/>
              </a:solidFill>
              <a:latin typeface="Arial"/>
              <a:ea typeface="Arial"/>
              <a:cs typeface="Arial"/>
              <a:sym typeface="Arial"/>
            </a:endParaRPr>
          </a:p>
        </p:txBody>
      </p:sp>
      <p:pic>
        <p:nvPicPr>
          <p:cNvPr id="223" name="Google Shape;223;p6"/>
          <p:cNvPicPr preferRelativeResize="0"/>
          <p:nvPr/>
        </p:nvPicPr>
        <p:blipFill rotWithShape="1">
          <a:blip r:embed="rId3">
            <a:alphaModFix/>
          </a:blip>
          <a:srcRect b="15447" l="0" r="0" t="0"/>
          <a:stretch/>
        </p:blipFill>
        <p:spPr>
          <a:xfrm>
            <a:off x="6529041" y="1823022"/>
            <a:ext cx="5056442" cy="1057603"/>
          </a:xfrm>
          <a:prstGeom prst="rect">
            <a:avLst/>
          </a:prstGeom>
          <a:noFill/>
          <a:ln cap="flat" cmpd="sng" w="9525">
            <a:solidFill>
              <a:schemeClr val="dk1"/>
            </a:solidFill>
            <a:prstDash val="solid"/>
            <a:round/>
            <a:headEnd len="sm" w="sm" type="none"/>
            <a:tailEnd len="sm" w="sm" type="none"/>
          </a:ln>
        </p:spPr>
      </p:pic>
      <p:cxnSp>
        <p:nvCxnSpPr>
          <p:cNvPr id="224" name="Google Shape;224;p6"/>
          <p:cNvCxnSpPr/>
          <p:nvPr/>
        </p:nvCxnSpPr>
        <p:spPr>
          <a:xfrm>
            <a:off x="6096000" y="1667203"/>
            <a:ext cx="0" cy="3251638"/>
          </a:xfrm>
          <a:prstGeom prst="straightConnector1">
            <a:avLst/>
          </a:prstGeom>
          <a:noFill/>
          <a:ln cap="flat" cmpd="sng" w="9525">
            <a:solidFill>
              <a:schemeClr val="dk1"/>
            </a:solidFill>
            <a:prstDash val="dash"/>
            <a:round/>
            <a:headEnd len="sm" w="sm" type="none"/>
            <a:tailEnd len="sm" w="sm" type="none"/>
          </a:ln>
        </p:spPr>
      </p:cxnSp>
      <p:sp>
        <p:nvSpPr>
          <p:cNvPr id="225" name="Google Shape;225;p6"/>
          <p:cNvSpPr/>
          <p:nvPr/>
        </p:nvSpPr>
        <p:spPr>
          <a:xfrm>
            <a:off x="305581" y="3135141"/>
            <a:ext cx="5467737" cy="1582342"/>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100"/>
              <a:buFont typeface="Arial"/>
              <a:buNone/>
            </a:pPr>
            <a:r>
              <a:rPr b="1" i="0" lang="ko-KR" sz="1100" u="none" cap="none" strike="noStrike">
                <a:solidFill>
                  <a:schemeClr val="lt1"/>
                </a:solidFill>
                <a:latin typeface="Malgun Gothic"/>
                <a:ea typeface="Malgun Gothic"/>
                <a:cs typeface="Malgun Gothic"/>
                <a:sym typeface="Malgun Gothic"/>
              </a:rPr>
              <a:t>파월 “물가 여전히 높아”</a:t>
            </a:r>
            <a:r>
              <a:rPr b="0" i="0" lang="ko-KR" sz="1100" u="none" cap="none" strike="noStrike">
                <a:solidFill>
                  <a:schemeClr val="lt1"/>
                </a:solidFill>
                <a:latin typeface="Malgun Gothic"/>
                <a:ea typeface="Malgun Gothic"/>
                <a:cs typeface="Malgun Gothic"/>
                <a:sym typeface="Malgun Gothic"/>
              </a:rPr>
              <a:t> : 파월 의장은 지난 25일 잭슨홀 회의 개막 연설에서 "소비자 지출이 견조하고, 주택 부문이 반등할 가능성이 있는 가운데 경제가 예상만큼 냉각되지 않을 수 있다는 징후에 주의를 기울이고 있다"고 말했다.</a:t>
            </a:r>
            <a:br>
              <a:rPr b="0" i="0" lang="ko-KR" sz="1100" u="none" cap="none" strike="noStrike">
                <a:solidFill>
                  <a:schemeClr val="lt1"/>
                </a:solidFill>
                <a:latin typeface="Malgun Gothic"/>
                <a:ea typeface="Malgun Gothic"/>
                <a:cs typeface="Malgun Gothic"/>
                <a:sym typeface="Malgun Gothic"/>
              </a:rPr>
            </a:br>
            <a:r>
              <a:rPr b="0" i="0" lang="ko-KR" sz="1100" u="none" cap="none" strike="noStrike">
                <a:solidFill>
                  <a:schemeClr val="lt1"/>
                </a:solidFill>
                <a:latin typeface="Malgun Gothic"/>
                <a:ea typeface="Malgun Gothic"/>
                <a:cs typeface="Malgun Gothic"/>
                <a:sym typeface="Malgun Gothic"/>
              </a:rPr>
              <a:t>이에 따라 "적절하다고 판단되면 금리를 더 올릴 준비가 돼 있으며, 물가 상승률이 목표치를 향해 내려가고 있다는 확신이 들 때까지 긴축 정책을 계속 유지할 생각"이라고 덧붙였다.</a:t>
            </a:r>
            <a:endParaRPr b="0" i="0" sz="1100" u="none" cap="none" strike="noStrike">
              <a:solidFill>
                <a:schemeClr val="lt1"/>
              </a:solidFill>
              <a:latin typeface="Malgun Gothic"/>
              <a:ea typeface="Malgun Gothic"/>
              <a:cs typeface="Malgun Gothic"/>
              <a:sym typeface="Malgun Gothic"/>
            </a:endParaRPr>
          </a:p>
        </p:txBody>
      </p:sp>
      <p:sp>
        <p:nvSpPr>
          <p:cNvPr id="226" name="Google Shape;226;p6"/>
          <p:cNvSpPr/>
          <p:nvPr/>
        </p:nvSpPr>
        <p:spPr>
          <a:xfrm>
            <a:off x="6374631" y="3135142"/>
            <a:ext cx="5467737" cy="1582342"/>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200"/>
              <a:buFont typeface="Arial"/>
              <a:buNone/>
            </a:pPr>
            <a:r>
              <a:rPr b="0" i="0" lang="ko-KR" sz="1200" u="none" cap="none" strike="noStrike">
                <a:solidFill>
                  <a:schemeClr val="lt1"/>
                </a:solidFill>
                <a:latin typeface="Noto Sans"/>
                <a:ea typeface="Noto Sans"/>
                <a:cs typeface="Noto Sans"/>
                <a:sym typeface="Noto Sans"/>
              </a:rPr>
              <a:t>중국의 대형 부동산 개발업체인 비구이위안(碧桂園·컨트리가든)이 디폴트 위기를 맞으면서 중국 부동산 업계에 ‘도미노 디폴트’ 우려가 번지고 있다. 다른 중국 주요 부동산 업체의 재정 상황도 나쁜 상황이다. 중국 부동산 시장은 중국 국내총생산(GDP)의 25%를 차지한다. 부동산 시장이 흔들리면 중국 경제도 위기에 빠질 수 있다는 의미다.</a:t>
            </a:r>
            <a:endParaRPr b="0" i="0" sz="1200" u="none" cap="none" strike="noStrike">
              <a:solidFill>
                <a:schemeClr val="lt1"/>
              </a:solidFill>
              <a:latin typeface="Malgun Gothic"/>
              <a:ea typeface="Malgun Gothic"/>
              <a:cs typeface="Malgun Gothic"/>
              <a:sym typeface="Malgun Gothic"/>
            </a:endParaRPr>
          </a:p>
        </p:txBody>
      </p:sp>
      <p:sp>
        <p:nvSpPr>
          <p:cNvPr id="227" name="Google Shape;227;p6"/>
          <p:cNvSpPr txBox="1"/>
          <p:nvPr/>
        </p:nvSpPr>
        <p:spPr>
          <a:xfrm>
            <a:off x="1237187" y="5569689"/>
            <a:ext cx="10642986"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Malgun Gothic"/>
                <a:ea typeface="Malgun Gothic"/>
                <a:cs typeface="Malgun Gothic"/>
                <a:sym typeface="Malgun Gothic"/>
              </a:rPr>
              <a:t>미국 금리인상 지속 ＋ 중국 부동산 리스크 등</a:t>
            </a:r>
            <a:endParaRPr b="0" i="0" sz="20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dk1"/>
                </a:solidFill>
                <a:latin typeface="Malgun Gothic"/>
                <a:ea typeface="Malgun Gothic"/>
                <a:cs typeface="Malgun Gothic"/>
                <a:sym typeface="Malgun Gothic"/>
              </a:rPr>
              <a:t>→ 세계 경제 정세의 불확실성 또한 국내 부동산 시장의 불안정에 영향을 끼침</a:t>
            </a:r>
            <a:endParaRPr b="0" i="0" sz="1200" u="none" cap="none" strike="noStrike">
              <a:solidFill>
                <a:srgbClr val="000000"/>
              </a:solidFill>
              <a:latin typeface="Arial"/>
              <a:ea typeface="Arial"/>
              <a:cs typeface="Arial"/>
              <a:sym typeface="Arial"/>
            </a:endParaRPr>
          </a:p>
        </p:txBody>
      </p:sp>
      <p:pic>
        <p:nvPicPr>
          <p:cNvPr id="228" name="Google Shape;228;p6"/>
          <p:cNvPicPr preferRelativeResize="0"/>
          <p:nvPr/>
        </p:nvPicPr>
        <p:blipFill rotWithShape="1">
          <a:blip r:embed="rId4">
            <a:alphaModFix/>
          </a:blip>
          <a:srcRect b="0" l="0" r="0" t="0"/>
          <a:stretch/>
        </p:blipFill>
        <p:spPr>
          <a:xfrm>
            <a:off x="458891" y="1826799"/>
            <a:ext cx="5161116" cy="1053826"/>
          </a:xfrm>
          <a:prstGeom prst="rect">
            <a:avLst/>
          </a:prstGeom>
          <a:noFill/>
          <a:ln cap="flat" cmpd="sng" w="9525">
            <a:solidFill>
              <a:schemeClr val="dk1"/>
            </a:solidFill>
            <a:prstDash val="solid"/>
            <a:round/>
            <a:headEnd len="sm" w="sm" type="none"/>
            <a:tailEnd len="sm" w="sm" type="none"/>
          </a:ln>
        </p:spPr>
      </p:pic>
      <p:sp>
        <p:nvSpPr>
          <p:cNvPr id="229" name="Google Shape;229;p6"/>
          <p:cNvSpPr/>
          <p:nvPr/>
        </p:nvSpPr>
        <p:spPr>
          <a:xfrm>
            <a:off x="458891" y="5647999"/>
            <a:ext cx="778296" cy="551227"/>
          </a:xfrm>
          <a:prstGeom prst="homePlate">
            <a:avLst>
              <a:gd fmla="val 50000"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descr="어둠, 달, 블랙이(가) 표시된 사진&#10;&#10;자동 생성된 설명" id="230" name="Google Shape;230;p6"/>
          <p:cNvPicPr preferRelativeResize="0"/>
          <p:nvPr/>
        </p:nvPicPr>
        <p:blipFill rotWithShape="1">
          <a:blip r:embed="rId5">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106" name="Google Shape;1106;p15"/>
          <p:cNvGrpSpPr/>
          <p:nvPr/>
        </p:nvGrpSpPr>
        <p:grpSpPr>
          <a:xfrm>
            <a:off x="10027920" y="-3"/>
            <a:ext cx="2164081" cy="781115"/>
            <a:chOff x="9919316" y="4585314"/>
            <a:chExt cx="2272685" cy="1136343"/>
          </a:xfrm>
        </p:grpSpPr>
        <p:sp>
          <p:nvSpPr>
            <p:cNvPr id="1107" name="Google Shape;1107;p1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08" name="Google Shape;1108;p1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109" name="Google Shape;1109;p15"/>
          <p:cNvSpPr txBox="1"/>
          <p:nvPr/>
        </p:nvSpPr>
        <p:spPr>
          <a:xfrm>
            <a:off x="93306" y="985985"/>
            <a:ext cx="30791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[참고문헌]</a:t>
            </a:r>
            <a:endParaRPr b="1" i="0" sz="1800" u="none" cap="none" strike="noStrike">
              <a:solidFill>
                <a:schemeClr val="dk1"/>
              </a:solidFill>
              <a:latin typeface="Malgun Gothic"/>
              <a:ea typeface="Malgun Gothic"/>
              <a:cs typeface="Malgun Gothic"/>
              <a:sym typeface="Malgun Gothic"/>
            </a:endParaRPr>
          </a:p>
        </p:txBody>
      </p:sp>
      <p:sp>
        <p:nvSpPr>
          <p:cNvPr id="1110" name="Google Shape;1110;p15"/>
          <p:cNvSpPr txBox="1"/>
          <p:nvPr/>
        </p:nvSpPr>
        <p:spPr>
          <a:xfrm>
            <a:off x="152423" y="1662668"/>
            <a:ext cx="11924523" cy="145424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ko-KR" sz="1400" u="none" cap="none" strike="noStrike">
                <a:solidFill>
                  <a:schemeClr val="dk1"/>
                </a:solidFill>
                <a:latin typeface="Malgun Gothic"/>
                <a:ea typeface="Malgun Gothic"/>
                <a:cs typeface="Malgun Gothic"/>
                <a:sym typeface="Malgun Gothic"/>
              </a:rPr>
              <a:t>뉴스기사</a:t>
            </a:r>
            <a:endParaRPr b="1" i="0" sz="14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윤종은(2023.07.18)</a:t>
            </a:r>
            <a:r>
              <a:rPr b="1" i="0" lang="ko-KR" sz="1000" u="none" cap="none" strike="noStrike">
                <a:solidFill>
                  <a:srgbClr val="000A19"/>
                </a:solidFill>
                <a:latin typeface="Malgun Gothic"/>
                <a:ea typeface="Malgun Gothic"/>
                <a:cs typeface="Malgun Gothic"/>
                <a:sym typeface="Malgun Gothic"/>
              </a:rPr>
              <a:t> “전세사기 막을 보완 대책 시급”</a:t>
            </a:r>
            <a:r>
              <a:rPr b="0" i="0" lang="ko-KR" sz="1000" u="none" cap="none" strike="noStrike">
                <a:solidFill>
                  <a:srgbClr val="000A19"/>
                </a:solidFill>
                <a:latin typeface="Malgun Gothic"/>
                <a:ea typeface="Malgun Gothic"/>
                <a:cs typeface="Malgun Gothic"/>
                <a:sym typeface="Malgun Gothic"/>
              </a:rPr>
              <a:t>(오마이뉴스)</a:t>
            </a:r>
            <a:r>
              <a:rPr b="1" i="0" lang="ko-KR" sz="1000" u="none" cap="none" strike="noStrike">
                <a:solidFill>
                  <a:srgbClr val="000A19"/>
                </a:solidFill>
                <a:latin typeface="Malgun Gothic"/>
                <a:ea typeface="Malgun Gothic"/>
                <a:cs typeface="Malgun Gothic"/>
                <a:sym typeface="Malgun Gothic"/>
              </a:rPr>
              <a:t> </a:t>
            </a:r>
            <a:r>
              <a:rPr b="0" i="0" lang="ko-KR" sz="1000" u="sng" cap="none" strike="noStrike">
                <a:solidFill>
                  <a:schemeClr val="dk1"/>
                </a:solidFill>
                <a:latin typeface="Malgun Gothic"/>
                <a:ea typeface="Malgun Gothic"/>
                <a:cs typeface="Malgun Gothic"/>
                <a:sym typeface="Malgun Gothic"/>
                <a:hlinkClick r:id="rId3">
                  <a:extLst>
                    <a:ext uri="{A12FA001-AC4F-418D-AE19-62706E023703}">
                      <ahyp:hlinkClr val="tx"/>
                    </a:ext>
                  </a:extLst>
                </a:hlinkClick>
              </a:rPr>
              <a:t>https://omn.kr/24uhx</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심민규(2023.08.02) </a:t>
            </a:r>
            <a:r>
              <a:rPr b="1" i="0" lang="ko-KR" sz="1000" u="none" cap="none" strike="noStrike">
                <a:solidFill>
                  <a:schemeClr val="dk1"/>
                </a:solidFill>
                <a:latin typeface="Malgun Gothic"/>
                <a:ea typeface="Malgun Gothic"/>
                <a:cs typeface="Malgun Gothic"/>
                <a:sym typeface="Malgun Gothic"/>
              </a:rPr>
              <a:t>무자본 갭투자로 126채 산 뒤 전세보증금 250억 편취한 일당</a:t>
            </a:r>
            <a:r>
              <a:rPr b="0" i="0" lang="ko-KR" sz="1000" u="none" cap="none" strike="noStrike">
                <a:solidFill>
                  <a:schemeClr val="dk1"/>
                </a:solidFill>
                <a:latin typeface="Malgun Gothic"/>
                <a:ea typeface="Malgun Gothic"/>
                <a:cs typeface="Malgun Gothic"/>
                <a:sym typeface="Malgun Gothic"/>
              </a:rPr>
              <a:t>(연합뉴스) </a:t>
            </a:r>
            <a:r>
              <a:rPr b="0" i="0" lang="ko-KR" sz="1000" u="none" cap="none" strike="noStrike">
                <a:solidFill>
                  <a:srgbClr val="2196F3"/>
                </a:solidFill>
                <a:latin typeface="Helvetica Neue"/>
                <a:ea typeface="Helvetica Neue"/>
                <a:cs typeface="Helvetica Neue"/>
                <a:sym typeface="Helvetica Neue"/>
              </a:rPr>
              <a:t>https://www.yna.co.kr/view/AKR20230802045200060</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박형기(2023.08.28) </a:t>
            </a:r>
            <a:r>
              <a:rPr b="1" i="0" lang="ko-KR" sz="1000" u="none" cap="none" strike="noStrike">
                <a:solidFill>
                  <a:schemeClr val="dk1"/>
                </a:solidFill>
                <a:latin typeface="Malgun Gothic"/>
                <a:ea typeface="Malgun Gothic"/>
                <a:cs typeface="Malgun Gothic"/>
                <a:sym typeface="Malgun Gothic"/>
              </a:rPr>
              <a:t>파월은 물론 연준 간부들 잇달아 추가 금리인상 시사</a:t>
            </a:r>
            <a:r>
              <a:rPr b="0" i="0" lang="ko-KR" sz="1000" u="none" cap="none" strike="noStrike">
                <a:solidFill>
                  <a:schemeClr val="dk1"/>
                </a:solidFill>
                <a:latin typeface="Malgun Gothic"/>
                <a:ea typeface="Malgun Gothic"/>
                <a:cs typeface="Malgun Gothic"/>
                <a:sym typeface="Malgun Gothic"/>
              </a:rPr>
              <a:t>(뉴스1) </a:t>
            </a:r>
            <a:r>
              <a:rPr b="0" i="0" lang="ko-KR" sz="1000" u="sng" cap="none" strike="noStrike">
                <a:solidFill>
                  <a:schemeClr val="dk1"/>
                </a:solidFill>
                <a:latin typeface="Malgun Gothic"/>
                <a:ea typeface="Malgun Gothic"/>
                <a:cs typeface="Malgun Gothic"/>
                <a:sym typeface="Malgun Gothic"/>
                <a:hlinkClick r:id="rId4">
                  <a:extLst>
                    <a:ext uri="{A12FA001-AC4F-418D-AE19-62706E023703}">
                      <ahyp:hlinkClr val="tx"/>
                    </a:ext>
                  </a:extLst>
                </a:hlinkClick>
              </a:rPr>
              <a:t>https://www.news1.kr/articles/5152515</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900"/>
              <a:buFont typeface="Arial"/>
              <a:buChar char="•"/>
            </a:pPr>
            <a:r>
              <a:rPr b="0" i="0" lang="ko-KR" sz="900" u="none" cap="none" strike="noStrike">
                <a:solidFill>
                  <a:schemeClr val="dk1"/>
                </a:solidFill>
                <a:latin typeface="Malgun Gothic"/>
                <a:ea typeface="Malgun Gothic"/>
                <a:cs typeface="Malgun Gothic"/>
                <a:sym typeface="Malgun Gothic"/>
              </a:rPr>
              <a:t>우경희(2023.08.29) </a:t>
            </a:r>
            <a:r>
              <a:rPr b="1" i="0" lang="ko-KR" sz="900" u="none" cap="none" strike="noStrike">
                <a:solidFill>
                  <a:srgbClr val="000000"/>
                </a:solidFill>
                <a:latin typeface="Arial"/>
                <a:ea typeface="Arial"/>
                <a:cs typeface="Arial"/>
                <a:sym typeface="Arial"/>
              </a:rPr>
              <a:t>中 부동산위기 진앙지 헝다, 상반기만 6조 손실…"주식 거래재개“</a:t>
            </a:r>
            <a:r>
              <a:rPr b="0" i="0" lang="ko-KR" sz="900" u="none" cap="none" strike="noStrike">
                <a:solidFill>
                  <a:srgbClr val="000000"/>
                </a:solidFill>
                <a:latin typeface="Arial"/>
                <a:ea typeface="Arial"/>
                <a:cs typeface="Arial"/>
                <a:sym typeface="Arial"/>
              </a:rPr>
              <a:t>(머니투데이) </a:t>
            </a:r>
            <a:r>
              <a:rPr b="0" i="0" lang="ko-KR" sz="900" u="sng" cap="none" strike="noStrike">
                <a:solidFill>
                  <a:srgbClr val="000000"/>
                </a:solidFill>
                <a:latin typeface="Arial"/>
                <a:ea typeface="Arial"/>
                <a:cs typeface="Arial"/>
                <a:sym typeface="Arial"/>
                <a:hlinkClick r:id="rId5">
                  <a:extLst>
                    <a:ext uri="{A12FA001-AC4F-418D-AE19-62706E023703}">
                      <ahyp:hlinkClr val="tx"/>
                    </a:ext>
                  </a:extLst>
                </a:hlinkClick>
              </a:rPr>
              <a:t>https://news.mt.co.kr/mtview.php?no=2023082809170892576</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11" name="Google Shape;1111;p15"/>
          <p:cNvSpPr txBox="1"/>
          <p:nvPr/>
        </p:nvSpPr>
        <p:spPr>
          <a:xfrm>
            <a:off x="172033" y="3230234"/>
            <a:ext cx="11924523" cy="272378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ko-KR" sz="1400" u="none" cap="none" strike="noStrike">
                <a:solidFill>
                  <a:schemeClr val="dk1"/>
                </a:solidFill>
                <a:latin typeface="Malgun Gothic"/>
                <a:ea typeface="Malgun Gothic"/>
                <a:cs typeface="Malgun Gothic"/>
                <a:sym typeface="Malgun Gothic"/>
              </a:rPr>
              <a:t>논문</a:t>
            </a:r>
            <a:endParaRPr b="1" i="0" sz="14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rgbClr val="333333"/>
              </a:buClr>
              <a:buSzPts val="1000"/>
              <a:buFont typeface="Arial"/>
              <a:buChar char="•"/>
            </a:pPr>
            <a:r>
              <a:rPr b="0" i="0" lang="ko-KR" sz="1000" u="none" cap="none" strike="noStrike">
                <a:solidFill>
                  <a:srgbClr val="333333"/>
                </a:solidFill>
                <a:latin typeface="Malgun Gothic"/>
                <a:ea typeface="Malgun Gothic"/>
                <a:cs typeface="Malgun Gothic"/>
                <a:sym typeface="Malgun Gothic"/>
              </a:rPr>
              <a:t>김학현, 유환규, and 오하영. (2023). 딥러닝과 머신러닝을 이용한 아파트 실거래가 예측. 정보처리학회논문지. 소프트웨어 및 데이터 공학, 12(2), 59-76.</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rgbClr val="333333"/>
              </a:buClr>
              <a:buSzPts val="1000"/>
              <a:buFont typeface="Arial"/>
              <a:buChar char="•"/>
            </a:pPr>
            <a:r>
              <a:rPr b="0" i="0" lang="ko-KR" sz="1000" u="none" cap="none" strike="noStrike">
                <a:solidFill>
                  <a:srgbClr val="333333"/>
                </a:solidFill>
                <a:latin typeface="Malgun Gothic"/>
                <a:ea typeface="Malgun Gothic"/>
                <a:cs typeface="Malgun Gothic"/>
                <a:sym typeface="Malgun Gothic"/>
              </a:rPr>
              <a:t>Yadav, S., Dhanda, N., Sahai, A., Verma, R., Pandey, S. (2023). Real Estate Price Prediction Using Machine Learning. In: Sarkar, D.K., Sadhu, P.K., Bhunia, S., Samanta, J., Paul, S. (eds) Proceedings of the 4th International Conference on Communication, Devices and Computing. ICCDC 2023. Lecture Notes in Electrical Engineering, vol 1046. Springer, Singapore. </a:t>
            </a:r>
            <a:r>
              <a:rPr b="0" i="0" lang="ko-KR" sz="1000" u="sng" cap="none" strike="noStrike">
                <a:solidFill>
                  <a:srgbClr val="333333"/>
                </a:solidFill>
                <a:latin typeface="Malgun Gothic"/>
                <a:ea typeface="Malgun Gothic"/>
                <a:cs typeface="Malgun Gothic"/>
                <a:sym typeface="Malgun Gothic"/>
                <a:hlinkClick r:id="rId6">
                  <a:extLst>
                    <a:ext uri="{A12FA001-AC4F-418D-AE19-62706E023703}">
                      <ahyp:hlinkClr val="tx"/>
                    </a:ext>
                  </a:extLst>
                </a:hlinkClick>
              </a:rPr>
              <a:t>https://doi.org/10.1007/978-981-99-2710-4_9</a:t>
            </a:r>
            <a:endParaRPr b="0" i="0" sz="1000" u="none" cap="none" strike="noStrike">
              <a:solidFill>
                <a:srgbClr val="333333"/>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rgbClr val="333333"/>
              </a:buClr>
              <a:buSzPts val="1000"/>
              <a:buFont typeface="Arial"/>
              <a:buChar char="•"/>
            </a:pPr>
            <a:r>
              <a:rPr b="0" i="0" lang="ko-KR" sz="1000" u="none" cap="none" strike="noStrike">
                <a:solidFill>
                  <a:srgbClr val="333333"/>
                </a:solidFill>
                <a:latin typeface="Malgun Gothic"/>
                <a:ea typeface="Malgun Gothic"/>
                <a:cs typeface="Malgun Gothic"/>
                <a:sym typeface="Malgun Gothic"/>
              </a:rPr>
              <a:t>고주형 and 강명구. (2019). 부동산 가격 요인과 가격상승률 요인 비교 연구: 서울시 재건축 아파트를 중심으로. 부동산학연구, 25(2), 7-22.</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rgbClr val="333333"/>
              </a:buClr>
              <a:buSzPts val="1000"/>
              <a:buFont typeface="Arial"/>
              <a:buChar char="•"/>
            </a:pPr>
            <a:r>
              <a:rPr b="0" i="0" lang="ko-KR" sz="1000" u="none" cap="none" strike="noStrike">
                <a:solidFill>
                  <a:srgbClr val="333333"/>
                </a:solidFill>
                <a:latin typeface="Malgun Gothic"/>
                <a:ea typeface="Malgun Gothic"/>
                <a:cs typeface="Malgun Gothic"/>
                <a:sym typeface="Malgun Gothic"/>
              </a:rPr>
              <a:t>최남진. (2023). 초과 유동성과 전국 아파트 가격 간의 관계에 대한 연구. 부동산분석, 9(1), 195-210.</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333333"/>
              </a:buClr>
              <a:buSzPts val="1000"/>
              <a:buFont typeface="Arial"/>
              <a:buChar char="•"/>
            </a:pPr>
            <a:r>
              <a:rPr b="0" i="0" lang="ko-KR" sz="1000" u="none" cap="none" strike="noStrike">
                <a:solidFill>
                  <a:srgbClr val="333333"/>
                </a:solidFill>
                <a:latin typeface="Malgun Gothic"/>
                <a:ea typeface="Malgun Gothic"/>
                <a:cs typeface="Malgun Gothic"/>
                <a:sym typeface="Malgun Gothic"/>
              </a:rPr>
              <a:t>김은미. (2022). 거시경제변수가 지역 별 아파트 전세가격에 미치는 영향 및 예측모델 구축에 관한 연구. 지적과 국토정보, 52(2), 211-231.</a:t>
            </a:r>
            <a:endParaRPr b="0" i="0" sz="1000" u="none" cap="none" strike="noStrike">
              <a:solidFill>
                <a:srgbClr val="333333"/>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rgbClr val="1E2328"/>
              </a:buClr>
              <a:buSzPts val="1000"/>
              <a:buFont typeface="Arial"/>
              <a:buChar char="•"/>
            </a:pPr>
            <a:r>
              <a:rPr b="0" i="0" lang="ko-KR" sz="1000" u="none" cap="none" strike="noStrike">
                <a:solidFill>
                  <a:srgbClr val="1E2328"/>
                </a:solidFill>
                <a:latin typeface="Malgun Gothic"/>
                <a:ea typeface="Malgun Gothic"/>
                <a:cs typeface="Malgun Gothic"/>
                <a:sym typeface="Malgun Gothic"/>
              </a:rPr>
              <a:t>M Sri Rangan, W. (2023) </a:t>
            </a:r>
            <a:r>
              <a:rPr b="0" i="1" lang="ko-KR" sz="1000" u="none" cap="none" strike="noStrike">
                <a:solidFill>
                  <a:srgbClr val="1E2328"/>
                </a:solidFill>
                <a:latin typeface="Malgun Gothic"/>
                <a:ea typeface="Malgun Gothic"/>
                <a:cs typeface="Malgun Gothic"/>
                <a:sym typeface="Malgun Gothic"/>
              </a:rPr>
              <a:t>Creating accurate valuation models for real estate properties.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1E2328"/>
              </a:buClr>
              <a:buSzPts val="1000"/>
              <a:buFont typeface="Arial"/>
              <a:buChar char="•"/>
            </a:pPr>
            <a:r>
              <a:rPr b="0" i="0" lang="ko-KR" sz="1000" u="none" cap="none" strike="noStrike">
                <a:solidFill>
                  <a:srgbClr val="1E2328"/>
                </a:solidFill>
                <a:latin typeface="Malgun Gothic"/>
                <a:ea typeface="Malgun Gothic"/>
                <a:cs typeface="Malgun Gothic"/>
                <a:sym typeface="Malgun Gothic"/>
              </a:rPr>
              <a:t>Prof. Dr. Sven Bienrt 등 16명 (2023) </a:t>
            </a:r>
            <a:r>
              <a:rPr b="0" i="0" lang="ko-KR" sz="1000" u="none" cap="none" strike="noStrike">
                <a:solidFill>
                  <a:srgbClr val="000000"/>
                </a:solidFill>
                <a:latin typeface="Merriweather Sans"/>
                <a:ea typeface="Merriweather Sans"/>
                <a:cs typeface="Merriweather Sans"/>
                <a:sym typeface="Merriweather Sans"/>
              </a:rPr>
              <a:t>Real Estate Valuation in the Age of Artificial Intelligence - Modern Machine Learning Algorithms and their Application in Property Appraisal</a:t>
            </a:r>
            <a:endParaRPr b="0" i="0" sz="1400" u="none" cap="none" strike="noStrike">
              <a:solidFill>
                <a:srgbClr val="000000"/>
              </a:solidFill>
              <a:latin typeface="Arial"/>
              <a:ea typeface="Arial"/>
              <a:cs typeface="Arial"/>
              <a:sym typeface="Arial"/>
            </a:endParaRPr>
          </a:p>
          <a:p>
            <a:pPr indent="-107950" lvl="0" marL="171450" marR="0" rtl="0" algn="l">
              <a:lnSpc>
                <a:spcPct val="150000"/>
              </a:lnSpc>
              <a:spcBef>
                <a:spcPts val="0"/>
              </a:spcBef>
              <a:spcAft>
                <a:spcPts val="0"/>
              </a:spcAft>
              <a:buClr>
                <a:schemeClr val="dk1"/>
              </a:buClr>
              <a:buSzPts val="1000"/>
              <a:buFont typeface="Arial"/>
              <a:buNone/>
            </a:pPr>
            <a:r>
              <a:t/>
            </a:r>
            <a:endParaRPr b="0" i="0" sz="1000" u="none" cap="none" strike="noStrike">
              <a:solidFill>
                <a:schemeClr val="dk1"/>
              </a:solidFill>
              <a:latin typeface="Malgun Gothic"/>
              <a:ea typeface="Malgun Gothic"/>
              <a:cs typeface="Malgun Gothic"/>
              <a:sym typeface="Malgun Gothic"/>
            </a:endParaRPr>
          </a:p>
        </p:txBody>
      </p:sp>
      <p:pic>
        <p:nvPicPr>
          <p:cNvPr descr="어둠, 달, 블랙이(가) 표시된 사진&#10;&#10;자동 생성된 설명" id="1112" name="Google Shape;1112;p15"/>
          <p:cNvPicPr preferRelativeResize="0"/>
          <p:nvPr/>
        </p:nvPicPr>
        <p:blipFill rotWithShape="1">
          <a:blip r:embed="rId7">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118" name="Google Shape;1118;p16"/>
          <p:cNvGrpSpPr/>
          <p:nvPr/>
        </p:nvGrpSpPr>
        <p:grpSpPr>
          <a:xfrm>
            <a:off x="10027920" y="-3"/>
            <a:ext cx="2164081" cy="781115"/>
            <a:chOff x="9919316" y="4585314"/>
            <a:chExt cx="2272685" cy="1136343"/>
          </a:xfrm>
        </p:grpSpPr>
        <p:sp>
          <p:nvSpPr>
            <p:cNvPr id="1119" name="Google Shape;1119;p1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20" name="Google Shape;1120;p1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121" name="Google Shape;1121;p16"/>
          <p:cNvSpPr txBox="1"/>
          <p:nvPr/>
        </p:nvSpPr>
        <p:spPr>
          <a:xfrm>
            <a:off x="93306" y="985985"/>
            <a:ext cx="30791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[출처]</a:t>
            </a:r>
            <a:endParaRPr b="1" i="0" sz="1800" u="none" cap="none" strike="noStrike">
              <a:solidFill>
                <a:schemeClr val="dk1"/>
              </a:solidFill>
              <a:latin typeface="Malgun Gothic"/>
              <a:ea typeface="Malgun Gothic"/>
              <a:cs typeface="Malgun Gothic"/>
              <a:sym typeface="Malgun Gothic"/>
            </a:endParaRPr>
          </a:p>
        </p:txBody>
      </p:sp>
      <p:sp>
        <p:nvSpPr>
          <p:cNvPr id="1122" name="Google Shape;1122;p16"/>
          <p:cNvSpPr txBox="1"/>
          <p:nvPr/>
        </p:nvSpPr>
        <p:spPr>
          <a:xfrm>
            <a:off x="172033" y="1478324"/>
            <a:ext cx="11925889" cy="4247276"/>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남녀 픽토그램 </a:t>
            </a:r>
            <a:r>
              <a:rPr b="0" i="0" lang="ko-KR" sz="1000" u="sng" cap="none" strike="noStrike">
                <a:solidFill>
                  <a:schemeClr val="dk1"/>
                </a:solidFill>
                <a:latin typeface="Malgun Gothic"/>
                <a:ea typeface="Malgun Gothic"/>
                <a:cs typeface="Malgun Gothic"/>
                <a:sym typeface="Malgun Gothic"/>
                <a:hlinkClick r:id="rId3">
                  <a:extLst>
                    <a:ext uri="{A12FA001-AC4F-418D-AE19-62706E023703}">
                      <ahyp:hlinkClr val="tx"/>
                    </a:ext>
                  </a:extLst>
                </a:hlinkClick>
              </a:rPr>
              <a:t>https://kr.freepik.com/free-vector/flat-design-male-female-symbols_22340731.htm#query=%EB%82%A8%EB%85%80%20%ED%94%BD%ED%86%A0%EA%B7%B8%EB%9E%A8&amp;position=15&amp;from_view=keyword&amp;track=ais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ppt 템플릿 </a:t>
            </a:r>
            <a:r>
              <a:rPr b="0" i="0" lang="ko-KR" sz="1000" u="sng" cap="none" strike="noStrike">
                <a:solidFill>
                  <a:schemeClr val="dk1"/>
                </a:solidFill>
                <a:latin typeface="Malgun Gothic"/>
                <a:ea typeface="Malgun Gothic"/>
                <a:cs typeface="Malgun Gothic"/>
                <a:sym typeface="Malgun Gothic"/>
                <a:hlinkClick r:id="rId4">
                  <a:extLst>
                    <a:ext uri="{A12FA001-AC4F-418D-AE19-62706E023703}">
                      <ahyp:hlinkClr val="tx"/>
                    </a:ext>
                  </a:extLst>
                </a:hlinkClick>
              </a:rPr>
              <a:t>http://pptbizcam.co.kr/?p=6897</a:t>
            </a:r>
            <a:endParaRPr b="0" i="0" sz="1000" u="sng"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서울 전세 실거래: 서울 열린 데이터 광장 (</a:t>
            </a:r>
            <a:r>
              <a:rPr b="0" i="0" lang="ko-KR" sz="1000" u="sng" cap="none" strike="noStrike">
                <a:solidFill>
                  <a:schemeClr val="dk1"/>
                </a:solidFill>
                <a:latin typeface="Malgun Gothic"/>
                <a:ea typeface="Malgun Gothic"/>
                <a:cs typeface="Malgun Gothic"/>
                <a:sym typeface="Malgun Gothic"/>
                <a:hlinkClick r:id="rId5">
                  <a:extLst>
                    <a:ext uri="{A12FA001-AC4F-418D-AE19-62706E023703}">
                      <ahyp:hlinkClr val="tx"/>
                    </a:ext>
                  </a:extLst>
                </a:hlinkClick>
              </a:rPr>
              <a:t>https://data.seoul.go.kr/dataList/OA-21276/S/1/datasetView.do</a:t>
            </a:r>
            <a:r>
              <a:rPr b="0" i="0" lang="ko-KR" sz="1000" u="none" cap="none" strike="noStrike">
                <a:solidFill>
                  <a:schemeClr val="dk1"/>
                </a:solidFill>
                <a:latin typeface="Malgun Gothic"/>
                <a:ea typeface="Malgun Gothic"/>
                <a:cs typeface="Malgun Gothic"/>
                <a:sym typeface="Malgun Gothic"/>
              </a:rPr>
              <a:t>)</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서울 매매 실거래: 서울 열린 데이터 광장 (</a:t>
            </a:r>
            <a:r>
              <a:rPr b="0" i="0" lang="ko-KR" sz="1000" u="sng" cap="none" strike="noStrike">
                <a:solidFill>
                  <a:schemeClr val="dk1"/>
                </a:solidFill>
                <a:latin typeface="Malgun Gothic"/>
                <a:ea typeface="Malgun Gothic"/>
                <a:cs typeface="Malgun Gothic"/>
                <a:sym typeface="Malgun Gothic"/>
                <a:hlinkClick r:id="rId6">
                  <a:extLst>
                    <a:ext uri="{A12FA001-AC4F-418D-AE19-62706E023703}">
                      <ahyp:hlinkClr val="tx"/>
                    </a:ext>
                  </a:extLst>
                </a:hlinkClick>
              </a:rPr>
              <a:t>https://data.seoul.go.kr/dataList/OA-21275/S/1/datasetView.do</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기준 금리: 한국은행 경제통계시스템 (</a:t>
            </a:r>
            <a:r>
              <a:rPr b="0" i="0" lang="ko-KR" sz="1000" u="sng" cap="none" strike="noStrike">
                <a:solidFill>
                  <a:schemeClr val="dk1"/>
                </a:solidFill>
                <a:latin typeface="Malgun Gothic"/>
                <a:ea typeface="Malgun Gothic"/>
                <a:cs typeface="Malgun Gothic"/>
                <a:sym typeface="Malgun Gothic"/>
                <a:hlinkClick r:id="rId7">
                  <a:extLst>
                    <a:ext uri="{A12FA001-AC4F-418D-AE19-62706E023703}">
                      <ahyp:hlinkClr val="tx"/>
                    </a:ext>
                  </a:extLst>
                </a:hlinkClick>
              </a:rPr>
              <a:t>https://ecos.bok.or.kr/#/SearchStat</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실업률:서울 열린 데이터 광장 (</a:t>
            </a:r>
            <a:r>
              <a:rPr b="0" i="0" lang="ko-KR" sz="1000" u="sng" cap="none" strike="noStrike">
                <a:solidFill>
                  <a:schemeClr val="dk1"/>
                </a:solidFill>
                <a:latin typeface="Malgun Gothic"/>
                <a:ea typeface="Malgun Gothic"/>
                <a:cs typeface="Malgun Gothic"/>
                <a:sym typeface="Malgun Gothic"/>
                <a:hlinkClick r:id="rId8">
                  <a:extLst>
                    <a:ext uri="{A12FA001-AC4F-418D-AE19-62706E023703}">
                      <ahyp:hlinkClr val="tx"/>
                    </a:ext>
                  </a:extLst>
                </a:hlinkClick>
              </a:rPr>
              <a:t>https://data.seoul.go.kr/dataList/59/S/2/datasetView.do</a:t>
            </a:r>
            <a:r>
              <a:rPr b="0" i="0" lang="ko-KR" sz="1000" u="none" cap="none" strike="noStrike">
                <a:solidFill>
                  <a:schemeClr val="dk1"/>
                </a:solidFill>
                <a:latin typeface="Malgun Gothic"/>
                <a:ea typeface="Malgun Gothic"/>
                <a:cs typeface="Malgun Gothic"/>
                <a:sym typeface="Malgun Gothic"/>
              </a:rPr>
              <a:t>)</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전세수급동향: </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지하철역 위치: 레일포털 (</a:t>
            </a:r>
            <a:r>
              <a:rPr b="0" i="0" lang="ko-KR" sz="1000" u="sng" cap="none" strike="noStrike">
                <a:solidFill>
                  <a:schemeClr val="dk1"/>
                </a:solidFill>
                <a:latin typeface="Malgun Gothic"/>
                <a:ea typeface="Malgun Gothic"/>
                <a:cs typeface="Malgun Gothic"/>
                <a:sym typeface="Malgun Gothic"/>
                <a:hlinkClick r:id="rId9">
                  <a:extLst>
                    <a:ext uri="{A12FA001-AC4F-418D-AE19-62706E023703}">
                      <ahyp:hlinkClr val="tx"/>
                    </a:ext>
                  </a:extLst>
                </a:hlinkClick>
              </a:rPr>
              <a:t>https://data.kric.go.kr/rips/</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학교(초, 중, 고등학교) 위치: 학구도안내서비스 (</a:t>
            </a:r>
            <a:r>
              <a:rPr b="0" i="0" lang="ko-KR" sz="1000" u="sng" cap="none" strike="noStrike">
                <a:solidFill>
                  <a:schemeClr val="dk1"/>
                </a:solidFill>
                <a:latin typeface="Malgun Gothic"/>
                <a:ea typeface="Malgun Gothic"/>
                <a:cs typeface="Malgun Gothic"/>
                <a:sym typeface="Malgun Gothic"/>
                <a:hlinkClick r:id="rId10">
                  <a:extLst>
                    <a:ext uri="{A12FA001-AC4F-418D-AE19-62706E023703}">
                      <ahyp:hlinkClr val="tx"/>
                    </a:ext>
                  </a:extLst>
                </a:hlinkClick>
              </a:rPr>
              <a:t>https://schoolzone.emac.kr/publicData/publicDataView.do</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대학 위치: 공공데이터포털 (</a:t>
            </a:r>
            <a:r>
              <a:rPr b="0" i="0" lang="ko-KR" sz="1000" u="sng" cap="none" strike="noStrike">
                <a:solidFill>
                  <a:schemeClr val="dk1"/>
                </a:solidFill>
                <a:latin typeface="Malgun Gothic"/>
                <a:ea typeface="Malgun Gothic"/>
                <a:cs typeface="Malgun Gothic"/>
                <a:sym typeface="Malgun Gothic"/>
                <a:hlinkClick r:id="rId11">
                  <a:extLst>
                    <a:ext uri="{A12FA001-AC4F-418D-AE19-62706E023703}">
                      <ahyp:hlinkClr val="tx"/>
                    </a:ext>
                  </a:extLst>
                </a:hlinkClick>
              </a:rPr>
              <a:t>https://www.data.go.kr/data/15052369/fileData.do</a:t>
            </a:r>
            <a:r>
              <a:rPr b="0" i="0" lang="ko-KR" sz="1000" u="none" cap="none" strike="noStrike">
                <a:solidFill>
                  <a:schemeClr val="dk1"/>
                </a:solidFill>
                <a:latin typeface="Malgun Gothic"/>
                <a:ea typeface="Malgun Gothic"/>
                <a:cs typeface="Malgun Gothic"/>
                <a:sym typeface="Malgun Gothic"/>
              </a:rPr>
              <a:t>)</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서울 공원 위치: 서울 열린 데이터 광장 (</a:t>
            </a:r>
            <a:r>
              <a:rPr b="0" i="0" lang="ko-KR" sz="1000" u="sng" cap="none" strike="noStrike">
                <a:solidFill>
                  <a:schemeClr val="dk1"/>
                </a:solidFill>
                <a:latin typeface="Malgun Gothic"/>
                <a:ea typeface="Malgun Gothic"/>
                <a:cs typeface="Malgun Gothic"/>
                <a:sym typeface="Malgun Gothic"/>
                <a:hlinkClick r:id="rId12">
                  <a:extLst>
                    <a:ext uri="{A12FA001-AC4F-418D-AE19-62706E023703}">
                      <ahyp:hlinkClr val="tx"/>
                    </a:ext>
                  </a:extLst>
                </a:hlinkClick>
              </a:rPr>
              <a:t>https://www.data.go.kr/data/15051894/fileData.do</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인구수: 서울 열린 데이터 광장 (</a:t>
            </a:r>
            <a:r>
              <a:rPr b="0" i="0" lang="ko-KR" sz="1000" u="sng" cap="none" strike="noStrike">
                <a:solidFill>
                  <a:schemeClr val="dk1"/>
                </a:solidFill>
                <a:latin typeface="Malgun Gothic"/>
                <a:ea typeface="Malgun Gothic"/>
                <a:cs typeface="Malgun Gothic"/>
                <a:sym typeface="Malgun Gothic"/>
                <a:hlinkClick r:id="rId13">
                  <a:extLst>
                    <a:ext uri="{A12FA001-AC4F-418D-AE19-62706E023703}">
                      <ahyp:hlinkClr val="tx"/>
                    </a:ext>
                  </a:extLst>
                </a:hlinkClick>
              </a:rPr>
              <a:t>https://data.seoul.go.kr/dataList/10043/S/2/datasetView.do?stcSrl=10043</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서울 5대 범죄: 서울 열린 데이터 광장 (</a:t>
            </a:r>
            <a:r>
              <a:rPr b="0" i="0" lang="ko-KR" sz="1000" u="sng" cap="none" strike="noStrike">
                <a:solidFill>
                  <a:schemeClr val="dk1"/>
                </a:solidFill>
                <a:latin typeface="Malgun Gothic"/>
                <a:ea typeface="Malgun Gothic"/>
                <a:cs typeface="Malgun Gothic"/>
                <a:sym typeface="Malgun Gothic"/>
                <a:hlinkClick r:id="rId14">
                  <a:extLst>
                    <a:ext uri="{A12FA001-AC4F-418D-AE19-62706E023703}">
                      <ahyp:hlinkClr val="tx"/>
                    </a:ext>
                  </a:extLst>
                </a:hlinkClick>
              </a:rPr>
              <a:t>https://data.seoul.go.kr/dataList/316/S/2/datasetView.do</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경기종합지수: 국가통계포털 (</a:t>
            </a:r>
            <a:r>
              <a:rPr b="0" i="0" lang="ko-KR" sz="1000" u="sng" cap="none" strike="noStrike">
                <a:solidFill>
                  <a:schemeClr val="dk1"/>
                </a:solidFill>
                <a:latin typeface="Malgun Gothic"/>
                <a:ea typeface="Malgun Gothic"/>
                <a:cs typeface="Malgun Gothic"/>
                <a:sym typeface="Malgun Gothic"/>
                <a:hlinkClick r:id="rId15">
                  <a:extLst>
                    <a:ext uri="{A12FA001-AC4F-418D-AE19-62706E023703}">
                      <ahyp:hlinkClr val="tx"/>
                    </a:ext>
                  </a:extLst>
                </a:hlinkClick>
              </a:rPr>
              <a:t>https://kosis.kr/statHtml/statHtml.do?orgId=101&amp;tblId=DT_1C8015&amp;vw_cd=MT_ZTITLE&amp;list_id=J1_1&amp;seqNo=&amp;lang_mode=ko&amp;language=kor&amp;obj_var_id=&amp;itm_id=&amp;conn_path=MT_ZTITLE</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서울 주택 재개발: 서울 열린 데이터 광장 (</a:t>
            </a:r>
            <a:r>
              <a:rPr b="0" i="0" lang="ko-KR" sz="1000" u="sng" cap="none" strike="noStrike">
                <a:solidFill>
                  <a:schemeClr val="dk1"/>
                </a:solidFill>
                <a:latin typeface="Malgun Gothic"/>
                <a:ea typeface="Malgun Gothic"/>
                <a:cs typeface="Malgun Gothic"/>
                <a:sym typeface="Malgun Gothic"/>
                <a:hlinkClick r:id="rId16">
                  <a:extLst>
                    <a:ext uri="{A12FA001-AC4F-418D-AE19-62706E023703}">
                      <ahyp:hlinkClr val="tx"/>
                    </a:ext>
                  </a:extLst>
                </a:hlinkClick>
              </a:rPr>
              <a:t>https://data.seoul.go.kr/dataList/241/S/2/datasetView.do</a:t>
            </a:r>
            <a:r>
              <a:rPr b="0" i="0" lang="ko-KR" sz="1000" u="none" cap="none" strike="noStrike">
                <a:solidFill>
                  <a:schemeClr val="dk1"/>
                </a:solidFill>
                <a:latin typeface="Malgun Gothic"/>
                <a:ea typeface="Malgun Gothic"/>
                <a:cs typeface="Malgun Gothic"/>
                <a:sym typeface="Malgun Gothic"/>
              </a:rPr>
              <a:t>)</a:t>
            </a:r>
            <a:endParaRPr b="0" i="0" sz="1000" u="none" cap="none" strike="noStrike">
              <a:solidFill>
                <a:schemeClr val="dk1"/>
              </a:solidFill>
              <a:latin typeface="Malgun Gothic"/>
              <a:ea typeface="Malgun Gothic"/>
              <a:cs typeface="Malgun Gothic"/>
              <a:sym typeface="Malgun Gothic"/>
            </a:endParaRPr>
          </a:p>
          <a:p>
            <a:pPr indent="-107950" lvl="0" marL="171450" marR="0" rtl="0" algn="l">
              <a:lnSpc>
                <a:spcPct val="150000"/>
              </a:lnSpc>
              <a:spcBef>
                <a:spcPts val="0"/>
              </a:spcBef>
              <a:spcAft>
                <a:spcPts val="0"/>
              </a:spcAft>
              <a:buClr>
                <a:schemeClr val="dk1"/>
              </a:buClr>
              <a:buSzPts val="1000"/>
              <a:buFont typeface="Arial"/>
              <a:buNone/>
            </a:pPr>
            <a:r>
              <a:t/>
            </a:r>
            <a:endParaRPr b="0" i="0" sz="1000" u="none" cap="none" strike="noStrike">
              <a:solidFill>
                <a:schemeClr val="dk1"/>
              </a:solidFill>
              <a:latin typeface="Malgun Gothic"/>
              <a:ea typeface="Malgun Gothic"/>
              <a:cs typeface="Malgun Gothic"/>
              <a:sym typeface="Malgun Gothic"/>
            </a:endParaRPr>
          </a:p>
        </p:txBody>
      </p:sp>
      <p:pic>
        <p:nvPicPr>
          <p:cNvPr descr="어둠, 달, 블랙이(가) 표시된 사진&#10;&#10;자동 생성된 설명" id="1123" name="Google Shape;1123;p16"/>
          <p:cNvPicPr preferRelativeResize="0"/>
          <p:nvPr/>
        </p:nvPicPr>
        <p:blipFill rotWithShape="1">
          <a:blip r:embed="rId17">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7"/>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236" name="Google Shape;236;p7"/>
          <p:cNvGrpSpPr/>
          <p:nvPr/>
        </p:nvGrpSpPr>
        <p:grpSpPr>
          <a:xfrm>
            <a:off x="10027920" y="-3"/>
            <a:ext cx="2164081" cy="781115"/>
            <a:chOff x="9919316" y="4585314"/>
            <a:chExt cx="2272685" cy="1136343"/>
          </a:xfrm>
        </p:grpSpPr>
        <p:sp>
          <p:nvSpPr>
            <p:cNvPr id="237" name="Google Shape;237;p7"/>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38" name="Google Shape;238;p7"/>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239" name="Google Shape;239;p7"/>
          <p:cNvSpPr txBox="1"/>
          <p:nvPr/>
        </p:nvSpPr>
        <p:spPr>
          <a:xfrm>
            <a:off x="93306" y="867747"/>
            <a:ext cx="30791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주제 선정 배경</a:t>
            </a:r>
            <a:endParaRPr b="0" i="0" sz="1400" u="none" cap="none" strike="noStrike">
              <a:solidFill>
                <a:srgbClr val="000000"/>
              </a:solidFill>
              <a:latin typeface="Arial"/>
              <a:ea typeface="Arial"/>
              <a:cs typeface="Arial"/>
              <a:sym typeface="Arial"/>
            </a:endParaRPr>
          </a:p>
        </p:txBody>
      </p:sp>
      <p:pic>
        <p:nvPicPr>
          <p:cNvPr id="240" name="Google Shape;240;p7"/>
          <p:cNvPicPr preferRelativeResize="0"/>
          <p:nvPr/>
        </p:nvPicPr>
        <p:blipFill rotWithShape="1">
          <a:blip r:embed="rId3">
            <a:alphaModFix/>
          </a:blip>
          <a:srcRect b="0" l="1232" r="683" t="1528"/>
          <a:stretch/>
        </p:blipFill>
        <p:spPr>
          <a:xfrm>
            <a:off x="279837" y="1537138"/>
            <a:ext cx="5655879" cy="4319208"/>
          </a:xfrm>
          <a:prstGeom prst="rect">
            <a:avLst/>
          </a:prstGeom>
          <a:noFill/>
          <a:ln cap="flat" cmpd="sng" w="9525">
            <a:solidFill>
              <a:schemeClr val="dk1"/>
            </a:solidFill>
            <a:prstDash val="solid"/>
            <a:round/>
            <a:headEnd len="sm" w="sm" type="none"/>
            <a:tailEnd len="sm" w="sm" type="none"/>
          </a:ln>
        </p:spPr>
      </p:pic>
      <p:pic>
        <p:nvPicPr>
          <p:cNvPr id="241" name="Google Shape;241;p7"/>
          <p:cNvPicPr preferRelativeResize="0"/>
          <p:nvPr/>
        </p:nvPicPr>
        <p:blipFill rotWithShape="1">
          <a:blip r:embed="rId4">
            <a:alphaModFix/>
          </a:blip>
          <a:srcRect b="2235" l="1629" r="1165" t="0"/>
          <a:stretch/>
        </p:blipFill>
        <p:spPr>
          <a:xfrm>
            <a:off x="6180084" y="1545046"/>
            <a:ext cx="5720256" cy="4288192"/>
          </a:xfrm>
          <a:prstGeom prst="rect">
            <a:avLst/>
          </a:prstGeom>
          <a:noFill/>
          <a:ln cap="flat" cmpd="sng" w="9525">
            <a:solidFill>
              <a:schemeClr val="dk1"/>
            </a:solidFill>
            <a:prstDash val="solid"/>
            <a:round/>
            <a:headEnd len="sm" w="sm" type="none"/>
            <a:tailEnd len="sm" w="sm" type="none"/>
          </a:ln>
        </p:spPr>
      </p:pic>
      <p:pic>
        <p:nvPicPr>
          <p:cNvPr descr="어둠, 달, 블랙이(가) 표시된 사진&#10;&#10;자동 생성된 설명" id="242" name="Google Shape;242;p7"/>
          <p:cNvPicPr preferRelativeResize="0"/>
          <p:nvPr/>
        </p:nvPicPr>
        <p:blipFill rotWithShape="1">
          <a:blip r:embed="rId5">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248" name="Google Shape;248;p29"/>
          <p:cNvGrpSpPr/>
          <p:nvPr/>
        </p:nvGrpSpPr>
        <p:grpSpPr>
          <a:xfrm>
            <a:off x="10027920" y="-3"/>
            <a:ext cx="2164081" cy="781115"/>
            <a:chOff x="9919316" y="4585314"/>
            <a:chExt cx="2272685" cy="1136343"/>
          </a:xfrm>
        </p:grpSpPr>
        <p:sp>
          <p:nvSpPr>
            <p:cNvPr id="249" name="Google Shape;249;p29"/>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50" name="Google Shape;250;p29"/>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251" name="Google Shape;251;p29"/>
          <p:cNvSpPr txBox="1"/>
          <p:nvPr/>
        </p:nvSpPr>
        <p:spPr>
          <a:xfrm>
            <a:off x="93306" y="867747"/>
            <a:ext cx="24527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프로젝트 수행 방향</a:t>
            </a:r>
            <a:endParaRPr b="0" i="0" sz="1400" u="none" cap="none" strike="noStrike">
              <a:solidFill>
                <a:srgbClr val="000000"/>
              </a:solidFill>
              <a:latin typeface="Arial"/>
              <a:ea typeface="Arial"/>
              <a:cs typeface="Arial"/>
              <a:sym typeface="Arial"/>
            </a:endParaRPr>
          </a:p>
        </p:txBody>
      </p:sp>
      <p:sp>
        <p:nvSpPr>
          <p:cNvPr id="252" name="Google Shape;252;p29"/>
          <p:cNvSpPr/>
          <p:nvPr/>
        </p:nvSpPr>
        <p:spPr>
          <a:xfrm>
            <a:off x="2851711" y="3581399"/>
            <a:ext cx="446915" cy="379515"/>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descr="Logo" id="253" name="Google Shape;253;p29"/>
          <p:cNvSpPr/>
          <p:nvPr/>
        </p:nvSpPr>
        <p:spPr>
          <a:xfrm>
            <a:off x="5537526" y="3270467"/>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254" name="Google Shape;254;p29"/>
          <p:cNvSpPr/>
          <p:nvPr/>
        </p:nvSpPr>
        <p:spPr>
          <a:xfrm>
            <a:off x="3542641" y="1668862"/>
            <a:ext cx="2147284" cy="4662887"/>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255" name="Google Shape;255;p29"/>
          <p:cNvSpPr/>
          <p:nvPr/>
        </p:nvSpPr>
        <p:spPr>
          <a:xfrm>
            <a:off x="3542640" y="1593772"/>
            <a:ext cx="2147284" cy="385649"/>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FFFFFF"/>
                </a:solidFill>
                <a:latin typeface="Arial"/>
                <a:ea typeface="Arial"/>
                <a:cs typeface="Arial"/>
                <a:sym typeface="Arial"/>
              </a:rPr>
              <a:t>EDA</a:t>
            </a:r>
            <a:endParaRPr b="1" i="0" sz="1800" u="none" cap="none" strike="noStrike">
              <a:solidFill>
                <a:srgbClr val="FFFFFF"/>
              </a:solidFill>
              <a:latin typeface="Arial"/>
              <a:ea typeface="Arial"/>
              <a:cs typeface="Arial"/>
              <a:sym typeface="Arial"/>
            </a:endParaRPr>
          </a:p>
        </p:txBody>
      </p:sp>
      <p:sp>
        <p:nvSpPr>
          <p:cNvPr descr="Logo" id="256" name="Google Shape;256;p29"/>
          <p:cNvSpPr/>
          <p:nvPr/>
        </p:nvSpPr>
        <p:spPr>
          <a:xfrm>
            <a:off x="8762236" y="3270465"/>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257" name="Google Shape;257;p29"/>
          <p:cNvSpPr/>
          <p:nvPr/>
        </p:nvSpPr>
        <p:spPr>
          <a:xfrm>
            <a:off x="6767351" y="1668861"/>
            <a:ext cx="2059266" cy="4656754"/>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258" name="Google Shape;258;p29"/>
          <p:cNvSpPr/>
          <p:nvPr/>
        </p:nvSpPr>
        <p:spPr>
          <a:xfrm>
            <a:off x="6767351" y="1593770"/>
            <a:ext cx="2059266" cy="379515"/>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FFFFFF"/>
                </a:solidFill>
                <a:latin typeface="Arial"/>
                <a:ea typeface="Arial"/>
                <a:cs typeface="Arial"/>
                <a:sym typeface="Arial"/>
              </a:rPr>
              <a:t>ML</a:t>
            </a:r>
            <a:endParaRPr b="0" i="0" sz="1400" u="none" cap="none" strike="noStrike">
              <a:solidFill>
                <a:srgbClr val="000000"/>
              </a:solidFill>
              <a:latin typeface="Arial"/>
              <a:ea typeface="Arial"/>
              <a:cs typeface="Arial"/>
              <a:sym typeface="Arial"/>
            </a:endParaRPr>
          </a:p>
        </p:txBody>
      </p:sp>
      <p:sp>
        <p:nvSpPr>
          <p:cNvPr descr="Logo" id="259" name="Google Shape;259;p29"/>
          <p:cNvSpPr/>
          <p:nvPr/>
        </p:nvSpPr>
        <p:spPr>
          <a:xfrm>
            <a:off x="11837240" y="3276600"/>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260" name="Google Shape;260;p29"/>
          <p:cNvSpPr/>
          <p:nvPr/>
        </p:nvSpPr>
        <p:spPr>
          <a:xfrm>
            <a:off x="9842355" y="1674995"/>
            <a:ext cx="2059266" cy="4650619"/>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261" name="Google Shape;261;p29"/>
          <p:cNvSpPr/>
          <p:nvPr/>
        </p:nvSpPr>
        <p:spPr>
          <a:xfrm>
            <a:off x="9842355" y="1599905"/>
            <a:ext cx="2059266" cy="379515"/>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웹 구축 &amp; 배포</a:t>
            </a:r>
            <a:endParaRPr b="0" i="0" sz="1600" u="none" cap="none" strike="noStrike">
              <a:solidFill>
                <a:srgbClr val="000000"/>
              </a:solidFill>
              <a:latin typeface="Arial"/>
              <a:ea typeface="Arial"/>
              <a:cs typeface="Arial"/>
              <a:sym typeface="Arial"/>
            </a:endParaRPr>
          </a:p>
        </p:txBody>
      </p:sp>
      <p:sp>
        <p:nvSpPr>
          <p:cNvPr id="262" name="Google Shape;262;p29"/>
          <p:cNvSpPr/>
          <p:nvPr/>
        </p:nvSpPr>
        <p:spPr>
          <a:xfrm>
            <a:off x="6007964" y="3581399"/>
            <a:ext cx="446915" cy="379515"/>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63" name="Google Shape;263;p29"/>
          <p:cNvSpPr/>
          <p:nvPr/>
        </p:nvSpPr>
        <p:spPr>
          <a:xfrm>
            <a:off x="9111028" y="3575265"/>
            <a:ext cx="446915" cy="379515"/>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64" name="Google Shape;264;p29"/>
          <p:cNvSpPr txBox="1"/>
          <p:nvPr/>
        </p:nvSpPr>
        <p:spPr>
          <a:xfrm>
            <a:off x="3800647" y="2830712"/>
            <a:ext cx="1627403" cy="57704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ko-KR" sz="1050" u="none" cap="none" strike="noStrike">
                <a:solidFill>
                  <a:srgbClr val="1B328F"/>
                </a:solidFill>
                <a:latin typeface="Arial"/>
                <a:ea typeface="Arial"/>
                <a:cs typeface="Arial"/>
                <a:sym typeface="Arial"/>
              </a:rPr>
              <a:t>Regression Analysis, PCC, MI, ARIMA</a:t>
            </a:r>
            <a:endParaRPr b="0" i="0" sz="1050" u="none" cap="none" strike="noStrike">
              <a:solidFill>
                <a:srgbClr val="000000"/>
              </a:solidFill>
              <a:latin typeface="Arial"/>
              <a:ea typeface="Arial"/>
              <a:cs typeface="Arial"/>
              <a:sym typeface="Arial"/>
            </a:endParaRPr>
          </a:p>
        </p:txBody>
      </p:sp>
      <p:sp>
        <p:nvSpPr>
          <p:cNvPr id="265" name="Google Shape;265;p29"/>
          <p:cNvSpPr/>
          <p:nvPr/>
        </p:nvSpPr>
        <p:spPr>
          <a:xfrm>
            <a:off x="9951871" y="2706193"/>
            <a:ext cx="1869837" cy="558784"/>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Arial"/>
                <a:ea typeface="Arial"/>
                <a:cs typeface="Arial"/>
                <a:sym typeface="Arial"/>
              </a:rPr>
              <a:t>Streamlit</a:t>
            </a:r>
            <a:r>
              <a:rPr b="1" i="0" lang="ko-KR" sz="1400" u="none" cap="none" strike="noStrike">
                <a:solidFill>
                  <a:srgbClr val="1B328F"/>
                </a:solidFill>
                <a:latin typeface="Malgun Gothic"/>
                <a:ea typeface="Malgun Gothic"/>
                <a:cs typeface="Malgun Gothic"/>
                <a:sym typeface="Malgun Gothic"/>
              </a:rPr>
              <a:t> 웹 구축</a:t>
            </a:r>
            <a:endParaRPr b="0" i="0" sz="1200" u="none" cap="none" strike="noStrike">
              <a:solidFill>
                <a:srgbClr val="000000"/>
              </a:solidFill>
              <a:latin typeface="Arial"/>
              <a:ea typeface="Arial"/>
              <a:cs typeface="Arial"/>
              <a:sym typeface="Arial"/>
            </a:endParaRPr>
          </a:p>
        </p:txBody>
      </p:sp>
      <p:sp>
        <p:nvSpPr>
          <p:cNvPr id="266" name="Google Shape;266;p29"/>
          <p:cNvSpPr/>
          <p:nvPr/>
        </p:nvSpPr>
        <p:spPr>
          <a:xfrm>
            <a:off x="9951871" y="4562374"/>
            <a:ext cx="1869837" cy="558784"/>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Arial"/>
                <a:ea typeface="Arial"/>
                <a:cs typeface="Arial"/>
                <a:sym typeface="Arial"/>
              </a:rPr>
              <a:t>Streamlit</a:t>
            </a:r>
            <a:r>
              <a:rPr b="1" i="0" lang="ko-KR" sz="1400" u="none" cap="none" strike="noStrike">
                <a:solidFill>
                  <a:srgbClr val="1B328F"/>
                </a:solidFill>
                <a:latin typeface="Malgun Gothic"/>
                <a:ea typeface="Malgun Gothic"/>
                <a:cs typeface="Malgun Gothic"/>
                <a:sym typeface="Malgun Gothic"/>
              </a:rPr>
              <a:t> 웹 배포</a:t>
            </a:r>
            <a:endParaRPr b="0" i="0" sz="1200" u="none" cap="none" strike="noStrike">
              <a:solidFill>
                <a:srgbClr val="000000"/>
              </a:solidFill>
              <a:latin typeface="Arial"/>
              <a:ea typeface="Arial"/>
              <a:cs typeface="Arial"/>
              <a:sym typeface="Arial"/>
            </a:endParaRPr>
          </a:p>
        </p:txBody>
      </p:sp>
      <p:sp>
        <p:nvSpPr>
          <p:cNvPr id="267" name="Google Shape;267;p29"/>
          <p:cNvSpPr/>
          <p:nvPr/>
        </p:nvSpPr>
        <p:spPr>
          <a:xfrm rot="5400000">
            <a:off x="10661353" y="3748115"/>
            <a:ext cx="446915" cy="220264"/>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68" name="Google Shape;268;p29"/>
          <p:cNvSpPr/>
          <p:nvPr/>
        </p:nvSpPr>
        <p:spPr>
          <a:xfrm>
            <a:off x="3742030" y="2266789"/>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ko-KR" sz="1600" u="none" cap="none" strike="noStrike">
                <a:solidFill>
                  <a:srgbClr val="1B328F"/>
                </a:solidFill>
                <a:latin typeface="Malgun Gothic"/>
                <a:ea typeface="Malgun Gothic"/>
                <a:cs typeface="Malgun Gothic"/>
                <a:sym typeface="Malgun Gothic"/>
              </a:rPr>
              <a:t>통계 분석</a:t>
            </a:r>
            <a:endParaRPr/>
          </a:p>
        </p:txBody>
      </p:sp>
      <p:sp>
        <p:nvSpPr>
          <p:cNvPr id="269" name="Google Shape;269;p29"/>
          <p:cNvSpPr/>
          <p:nvPr/>
        </p:nvSpPr>
        <p:spPr>
          <a:xfrm>
            <a:off x="3741841" y="4389933"/>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ko-KR" sz="1600" u="none" cap="none" strike="noStrike">
                <a:solidFill>
                  <a:srgbClr val="1B328F"/>
                </a:solidFill>
                <a:latin typeface="Malgun Gothic"/>
                <a:ea typeface="Malgun Gothic"/>
                <a:cs typeface="Malgun Gothic"/>
                <a:sym typeface="Malgun Gothic"/>
              </a:rPr>
              <a:t>시각화</a:t>
            </a:r>
            <a:endParaRPr b="1" i="0" sz="1800" u="none" cap="none" strike="noStrike">
              <a:solidFill>
                <a:srgbClr val="1B328F"/>
              </a:solidFill>
              <a:latin typeface="Malgun Gothic"/>
              <a:ea typeface="Malgun Gothic"/>
              <a:cs typeface="Malgun Gothic"/>
              <a:sym typeface="Malgun Gothic"/>
            </a:endParaRPr>
          </a:p>
        </p:txBody>
      </p:sp>
      <p:sp>
        <p:nvSpPr>
          <p:cNvPr id="270" name="Google Shape;270;p29"/>
          <p:cNvSpPr/>
          <p:nvPr/>
        </p:nvSpPr>
        <p:spPr>
          <a:xfrm>
            <a:off x="4360107" y="3616942"/>
            <a:ext cx="511973" cy="511973"/>
          </a:xfrm>
          <a:prstGeom prst="mathPlus">
            <a:avLst>
              <a:gd fmla="val 23520" name="adj1"/>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71" name="Google Shape;271;p29"/>
          <p:cNvSpPr txBox="1"/>
          <p:nvPr/>
        </p:nvSpPr>
        <p:spPr>
          <a:xfrm>
            <a:off x="3870309" y="4994318"/>
            <a:ext cx="1518887" cy="57704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050"/>
              <a:buFont typeface="Arial"/>
              <a:buNone/>
            </a:pPr>
            <a:r>
              <a:rPr b="0" i="0" lang="ko-KR" sz="1050" u="none" cap="none" strike="noStrike">
                <a:solidFill>
                  <a:srgbClr val="1B328F"/>
                </a:solidFill>
                <a:latin typeface="Arial"/>
                <a:ea typeface="Arial"/>
                <a:cs typeface="Arial"/>
                <a:sym typeface="Arial"/>
              </a:rPr>
              <a:t>Pandas, Matplotlib, Seaborn, Folium</a:t>
            </a:r>
            <a:endParaRPr b="0" i="0" sz="900" u="none" cap="none" strike="noStrike">
              <a:solidFill>
                <a:srgbClr val="000000"/>
              </a:solidFill>
              <a:latin typeface="Arial"/>
              <a:ea typeface="Arial"/>
              <a:cs typeface="Arial"/>
              <a:sym typeface="Arial"/>
            </a:endParaRPr>
          </a:p>
        </p:txBody>
      </p:sp>
      <p:sp>
        <p:nvSpPr>
          <p:cNvPr id="272" name="Google Shape;272;p29"/>
          <p:cNvSpPr/>
          <p:nvPr/>
        </p:nvSpPr>
        <p:spPr>
          <a:xfrm>
            <a:off x="6929778" y="2266787"/>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데이터 분할</a:t>
            </a:r>
            <a:endParaRPr/>
          </a:p>
        </p:txBody>
      </p:sp>
      <p:sp>
        <p:nvSpPr>
          <p:cNvPr id="273" name="Google Shape;273;p29"/>
          <p:cNvSpPr/>
          <p:nvPr/>
        </p:nvSpPr>
        <p:spPr>
          <a:xfrm>
            <a:off x="6929778" y="2921851"/>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모델 선택 &amp; 훈련</a:t>
            </a:r>
            <a:endParaRPr/>
          </a:p>
        </p:txBody>
      </p:sp>
      <p:sp>
        <p:nvSpPr>
          <p:cNvPr id="274" name="Google Shape;274;p29"/>
          <p:cNvSpPr/>
          <p:nvPr/>
        </p:nvSpPr>
        <p:spPr>
          <a:xfrm>
            <a:off x="6929778" y="3608859"/>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모델 평가</a:t>
            </a:r>
            <a:endParaRPr/>
          </a:p>
        </p:txBody>
      </p:sp>
      <p:sp>
        <p:nvSpPr>
          <p:cNvPr id="275" name="Google Shape;275;p29"/>
          <p:cNvSpPr/>
          <p:nvPr/>
        </p:nvSpPr>
        <p:spPr>
          <a:xfrm>
            <a:off x="6929778" y="4295867"/>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최종 선택 &amp; 평가</a:t>
            </a:r>
            <a:endParaRPr/>
          </a:p>
        </p:txBody>
      </p:sp>
      <p:sp>
        <p:nvSpPr>
          <p:cNvPr id="276" name="Google Shape;276;p29"/>
          <p:cNvSpPr/>
          <p:nvPr/>
        </p:nvSpPr>
        <p:spPr>
          <a:xfrm>
            <a:off x="6929778" y="5018604"/>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해석 &amp; 시각화</a:t>
            </a:r>
            <a:endParaRPr/>
          </a:p>
        </p:txBody>
      </p:sp>
      <p:pic>
        <p:nvPicPr>
          <p:cNvPr descr="어둠, 달, 블랙이(가) 표시된 사진&#10;&#10;자동 생성된 설명" id="277" name="Google Shape;277;p29"/>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descr="Logo" id="278" name="Google Shape;278;p29"/>
          <p:cNvSpPr/>
          <p:nvPr/>
        </p:nvSpPr>
        <p:spPr>
          <a:xfrm>
            <a:off x="5019036" y="2397846"/>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descr="Logo" id="279" name="Google Shape;279;p29"/>
          <p:cNvSpPr/>
          <p:nvPr/>
        </p:nvSpPr>
        <p:spPr>
          <a:xfrm>
            <a:off x="2542505" y="3270465"/>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280" name="Google Shape;280;p29"/>
          <p:cNvSpPr/>
          <p:nvPr/>
        </p:nvSpPr>
        <p:spPr>
          <a:xfrm>
            <a:off x="547620" y="1668861"/>
            <a:ext cx="2059266" cy="46628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281" name="Google Shape;281;p29"/>
          <p:cNvSpPr/>
          <p:nvPr/>
        </p:nvSpPr>
        <p:spPr>
          <a:xfrm>
            <a:off x="547620" y="1593770"/>
            <a:ext cx="2059266" cy="379515"/>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FFFFFF"/>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282" name="Google Shape;282;p29"/>
          <p:cNvSpPr/>
          <p:nvPr/>
        </p:nvSpPr>
        <p:spPr>
          <a:xfrm>
            <a:off x="710047" y="2276405"/>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학교</a:t>
            </a:r>
            <a:endParaRPr b="1" i="0" sz="1400" u="none" cap="none" strike="noStrike">
              <a:solidFill>
                <a:srgbClr val="1B328F"/>
              </a:solidFill>
              <a:latin typeface="Malgun Gothic"/>
              <a:ea typeface="Malgun Gothic"/>
              <a:cs typeface="Malgun Gothic"/>
              <a:sym typeface="Malgun Gothic"/>
            </a:endParaRPr>
          </a:p>
        </p:txBody>
      </p:sp>
      <p:sp>
        <p:nvSpPr>
          <p:cNvPr id="283" name="Google Shape;283;p29"/>
          <p:cNvSpPr/>
          <p:nvPr/>
        </p:nvSpPr>
        <p:spPr>
          <a:xfrm>
            <a:off x="710047" y="2920499"/>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지하철</a:t>
            </a:r>
            <a:endParaRPr/>
          </a:p>
        </p:txBody>
      </p:sp>
      <p:sp>
        <p:nvSpPr>
          <p:cNvPr id="284" name="Google Shape;284;p29"/>
          <p:cNvSpPr/>
          <p:nvPr/>
        </p:nvSpPr>
        <p:spPr>
          <a:xfrm>
            <a:off x="710047" y="3576150"/>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경기종합지수</a:t>
            </a:r>
            <a:endParaRPr/>
          </a:p>
        </p:txBody>
      </p:sp>
      <p:sp>
        <p:nvSpPr>
          <p:cNvPr id="285" name="Google Shape;285;p29"/>
          <p:cNvSpPr/>
          <p:nvPr/>
        </p:nvSpPr>
        <p:spPr>
          <a:xfrm>
            <a:off x="702997" y="4243863"/>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범죄율</a:t>
            </a:r>
            <a:endParaRPr b="1" i="0" sz="1400" u="none" cap="none" strike="noStrike">
              <a:solidFill>
                <a:srgbClr val="1B328F"/>
              </a:solidFill>
              <a:latin typeface="Malgun Gothic"/>
              <a:ea typeface="Malgun Gothic"/>
              <a:cs typeface="Malgun Gothic"/>
              <a:sym typeface="Malgun Gothic"/>
            </a:endParaRPr>
          </a:p>
        </p:txBody>
      </p:sp>
      <p:sp>
        <p:nvSpPr>
          <p:cNvPr id="286" name="Google Shape;286;p29"/>
          <p:cNvSpPr/>
          <p:nvPr/>
        </p:nvSpPr>
        <p:spPr>
          <a:xfrm>
            <a:off x="702997" y="4909642"/>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전세수급동향</a:t>
            </a:r>
            <a:endParaRPr/>
          </a:p>
        </p:txBody>
      </p:sp>
      <p:sp>
        <p:nvSpPr>
          <p:cNvPr id="287" name="Google Shape;287;p29"/>
          <p:cNvSpPr/>
          <p:nvPr/>
        </p:nvSpPr>
        <p:spPr>
          <a:xfrm rot="-10132013">
            <a:off x="1554390" y="5630340"/>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29"/>
          <p:cNvSpPr/>
          <p:nvPr/>
        </p:nvSpPr>
        <p:spPr>
          <a:xfrm rot="-10132013">
            <a:off x="1554392" y="5883094"/>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9" name="Google Shape;289;p29"/>
          <p:cNvSpPr/>
          <p:nvPr/>
        </p:nvSpPr>
        <p:spPr>
          <a:xfrm rot="-10132013">
            <a:off x="1554391" y="6104664"/>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3"/>
          <p:cNvSpPr/>
          <p:nvPr/>
        </p:nvSpPr>
        <p:spPr>
          <a:xfrm>
            <a:off x="8071473" y="2218548"/>
            <a:ext cx="3653882" cy="4224794"/>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5" name="Google Shape;295;p13"/>
          <p:cNvSpPr/>
          <p:nvPr/>
        </p:nvSpPr>
        <p:spPr>
          <a:xfrm>
            <a:off x="8517320" y="3363127"/>
            <a:ext cx="2730785" cy="193561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6" name="Google Shape;296;p13"/>
          <p:cNvSpPr/>
          <p:nvPr/>
        </p:nvSpPr>
        <p:spPr>
          <a:xfrm>
            <a:off x="4223926" y="2192939"/>
            <a:ext cx="3653882" cy="4224794"/>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7" name="Google Shape;297;p13"/>
          <p:cNvSpPr/>
          <p:nvPr/>
        </p:nvSpPr>
        <p:spPr>
          <a:xfrm>
            <a:off x="4689631" y="3031067"/>
            <a:ext cx="2801979" cy="2043184"/>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8" name="Google Shape;298;p13"/>
          <p:cNvSpPr/>
          <p:nvPr/>
        </p:nvSpPr>
        <p:spPr>
          <a:xfrm>
            <a:off x="382554" y="2210966"/>
            <a:ext cx="3653882" cy="4232376"/>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9" name="Google Shape;299;p13"/>
          <p:cNvSpPr/>
          <p:nvPr/>
        </p:nvSpPr>
        <p:spPr>
          <a:xfrm>
            <a:off x="559531" y="3194915"/>
            <a:ext cx="1567889" cy="190712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0" name="Google Shape;300;p13"/>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301" name="Google Shape;301;p13"/>
          <p:cNvGrpSpPr/>
          <p:nvPr/>
        </p:nvGrpSpPr>
        <p:grpSpPr>
          <a:xfrm>
            <a:off x="10027920" y="-3"/>
            <a:ext cx="2164081" cy="781115"/>
            <a:chOff x="9919316" y="4585314"/>
            <a:chExt cx="2272685" cy="1136343"/>
          </a:xfrm>
        </p:grpSpPr>
        <p:sp>
          <p:nvSpPr>
            <p:cNvPr id="302" name="Google Shape;302;p13"/>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303" name="Google Shape;303;p13"/>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304" name="Google Shape;304;p13"/>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프로젝트 수행 방향</a:t>
            </a:r>
            <a:endParaRPr b="0" i="0" sz="1400" u="none" cap="none" strike="noStrike">
              <a:solidFill>
                <a:srgbClr val="000000"/>
              </a:solidFill>
              <a:latin typeface="Arial"/>
              <a:ea typeface="Arial"/>
              <a:cs typeface="Arial"/>
              <a:sym typeface="Arial"/>
            </a:endParaRPr>
          </a:p>
        </p:txBody>
      </p:sp>
      <p:sp>
        <p:nvSpPr>
          <p:cNvPr id="305" name="Google Shape;305;p13"/>
          <p:cNvSpPr/>
          <p:nvPr/>
        </p:nvSpPr>
        <p:spPr>
          <a:xfrm>
            <a:off x="382554" y="1486686"/>
            <a:ext cx="11346025" cy="610916"/>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Frameworks</a:t>
            </a:r>
            <a:endParaRPr b="1" i="0" sz="3200" u="none" cap="none" strike="noStrike">
              <a:solidFill>
                <a:schemeClr val="lt1"/>
              </a:solidFill>
              <a:latin typeface="Arial"/>
              <a:ea typeface="Arial"/>
              <a:cs typeface="Arial"/>
              <a:sym typeface="Arial"/>
            </a:endParaRPr>
          </a:p>
        </p:txBody>
      </p:sp>
      <p:sp>
        <p:nvSpPr>
          <p:cNvPr descr="Logo" id="306" name="Google Shape;306;p13"/>
          <p:cNvSpPr/>
          <p:nvPr/>
        </p:nvSpPr>
        <p:spPr>
          <a:xfrm>
            <a:off x="6559178" y="354509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폰트, 그래픽, 텍스트, 로고이(가) 표시된 사진&#10;&#10;자동 생성된 설명" id="307" name="Google Shape;307;p13"/>
          <p:cNvPicPr preferRelativeResize="0"/>
          <p:nvPr/>
        </p:nvPicPr>
        <p:blipFill rotWithShape="1">
          <a:blip r:embed="rId3">
            <a:alphaModFix/>
          </a:blip>
          <a:srcRect b="0" l="0" r="0" t="45295"/>
          <a:stretch/>
        </p:blipFill>
        <p:spPr>
          <a:xfrm>
            <a:off x="4382685" y="5545817"/>
            <a:ext cx="1515791" cy="302535"/>
          </a:xfrm>
          <a:prstGeom prst="rect">
            <a:avLst/>
          </a:prstGeom>
          <a:noFill/>
          <a:ln>
            <a:noFill/>
          </a:ln>
        </p:spPr>
      </p:pic>
      <p:pic>
        <p:nvPicPr>
          <p:cNvPr id="308" name="Google Shape;308;p13"/>
          <p:cNvPicPr preferRelativeResize="0"/>
          <p:nvPr/>
        </p:nvPicPr>
        <p:blipFill rotWithShape="1">
          <a:blip r:embed="rId4">
            <a:alphaModFix/>
          </a:blip>
          <a:srcRect b="0" l="0" r="0" t="0"/>
          <a:stretch/>
        </p:blipFill>
        <p:spPr>
          <a:xfrm>
            <a:off x="5228288" y="3260983"/>
            <a:ext cx="1691586" cy="873013"/>
          </a:xfrm>
          <a:prstGeom prst="rect">
            <a:avLst/>
          </a:prstGeom>
          <a:noFill/>
          <a:ln>
            <a:noFill/>
          </a:ln>
        </p:spPr>
      </p:pic>
      <p:sp>
        <p:nvSpPr>
          <p:cNvPr id="309" name="Google Shape;309;p13"/>
          <p:cNvSpPr txBox="1"/>
          <p:nvPr/>
        </p:nvSpPr>
        <p:spPr>
          <a:xfrm>
            <a:off x="5052121" y="4450255"/>
            <a:ext cx="2038122"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Arial"/>
                <a:ea typeface="Arial"/>
                <a:cs typeface="Arial"/>
                <a:sym typeface="Arial"/>
              </a:rPr>
              <a:t>Random Forest</a:t>
            </a:r>
            <a:endParaRPr b="1" i="0" sz="1600" u="none" cap="none" strike="noStrike">
              <a:solidFill>
                <a:schemeClr val="dk1"/>
              </a:solidFill>
              <a:latin typeface="Arial"/>
              <a:ea typeface="Arial"/>
              <a:cs typeface="Arial"/>
              <a:sym typeface="Arial"/>
            </a:endParaRPr>
          </a:p>
        </p:txBody>
      </p:sp>
      <p:pic>
        <p:nvPicPr>
          <p:cNvPr descr="GitHub - microsoft/LightGBM: A fast, distributed, high performance gradient  boosting (GBT, GBDT, GBRT, GBM or MART) framework based on decision tree  algorithms, used for ranking, classification and many other machine  learning tasks." id="310" name="Google Shape;310;p13"/>
          <p:cNvPicPr preferRelativeResize="0"/>
          <p:nvPr/>
        </p:nvPicPr>
        <p:blipFill rotWithShape="1">
          <a:blip r:embed="rId5">
            <a:alphaModFix/>
          </a:blip>
          <a:srcRect b="0" l="0" r="0" t="0"/>
          <a:stretch/>
        </p:blipFill>
        <p:spPr>
          <a:xfrm>
            <a:off x="6057235" y="5329693"/>
            <a:ext cx="1679893" cy="734784"/>
          </a:xfrm>
          <a:prstGeom prst="rect">
            <a:avLst/>
          </a:prstGeom>
          <a:noFill/>
          <a:ln>
            <a:noFill/>
          </a:ln>
        </p:spPr>
      </p:pic>
      <p:sp>
        <p:nvSpPr>
          <p:cNvPr id="311" name="Google Shape;311;p13"/>
          <p:cNvSpPr txBox="1"/>
          <p:nvPr/>
        </p:nvSpPr>
        <p:spPr>
          <a:xfrm>
            <a:off x="1004943" y="4510748"/>
            <a:ext cx="677063"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Arial"/>
                <a:ea typeface="Arial"/>
                <a:cs typeface="Arial"/>
                <a:sym typeface="Arial"/>
              </a:rPr>
              <a:t>PCC</a:t>
            </a:r>
            <a:endParaRPr b="1" i="0" sz="1800" u="none" cap="none" strike="noStrike">
              <a:solidFill>
                <a:schemeClr val="dk1"/>
              </a:solidFill>
              <a:latin typeface="Arial"/>
              <a:ea typeface="Arial"/>
              <a:cs typeface="Arial"/>
              <a:sym typeface="Arial"/>
            </a:endParaRPr>
          </a:p>
        </p:txBody>
      </p:sp>
      <p:sp>
        <p:nvSpPr>
          <p:cNvPr id="312" name="Google Shape;312;p13"/>
          <p:cNvSpPr txBox="1"/>
          <p:nvPr/>
        </p:nvSpPr>
        <p:spPr>
          <a:xfrm>
            <a:off x="10006530" y="4770748"/>
            <a:ext cx="892235"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Arial"/>
                <a:ea typeface="Arial"/>
                <a:cs typeface="Arial"/>
                <a:sym typeface="Arial"/>
              </a:rPr>
              <a:t>LSTM</a:t>
            </a:r>
            <a:endParaRPr b="1" i="0" sz="3200" u="none" cap="none" strike="noStrike">
              <a:solidFill>
                <a:schemeClr val="dk1"/>
              </a:solidFill>
              <a:latin typeface="Arial"/>
              <a:ea typeface="Arial"/>
              <a:cs typeface="Arial"/>
              <a:sym typeface="Arial"/>
            </a:endParaRPr>
          </a:p>
        </p:txBody>
      </p:sp>
      <p:sp>
        <p:nvSpPr>
          <p:cNvPr id="313" name="Google Shape;313;p13"/>
          <p:cNvSpPr txBox="1"/>
          <p:nvPr/>
        </p:nvSpPr>
        <p:spPr>
          <a:xfrm>
            <a:off x="1345111" y="2304705"/>
            <a:ext cx="1724630"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1B328F"/>
                </a:solidFill>
                <a:latin typeface="Arial"/>
                <a:ea typeface="Arial"/>
                <a:cs typeface="Arial"/>
                <a:sym typeface="Arial"/>
              </a:rPr>
              <a:t>Statistics</a:t>
            </a:r>
            <a:endParaRPr b="1" i="0" sz="2400" u="none" cap="none" strike="noStrike">
              <a:solidFill>
                <a:srgbClr val="1B328F"/>
              </a:solidFill>
              <a:latin typeface="Arial"/>
              <a:ea typeface="Arial"/>
              <a:cs typeface="Arial"/>
              <a:sym typeface="Arial"/>
            </a:endParaRPr>
          </a:p>
        </p:txBody>
      </p:sp>
      <p:sp>
        <p:nvSpPr>
          <p:cNvPr id="314" name="Google Shape;314;p13"/>
          <p:cNvSpPr txBox="1"/>
          <p:nvPr/>
        </p:nvSpPr>
        <p:spPr>
          <a:xfrm>
            <a:off x="4545633" y="2304705"/>
            <a:ext cx="3089973"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1B328F"/>
                </a:solidFill>
                <a:latin typeface="Arial"/>
                <a:ea typeface="Arial"/>
                <a:cs typeface="Arial"/>
                <a:sym typeface="Arial"/>
              </a:rPr>
              <a:t>Machine Learning</a:t>
            </a:r>
            <a:endParaRPr b="1" i="0" sz="2400" u="none" cap="none" strike="noStrike">
              <a:solidFill>
                <a:srgbClr val="1B328F"/>
              </a:solidFill>
              <a:latin typeface="Arial"/>
              <a:ea typeface="Arial"/>
              <a:cs typeface="Arial"/>
              <a:sym typeface="Arial"/>
            </a:endParaRPr>
          </a:p>
        </p:txBody>
      </p:sp>
      <p:sp>
        <p:nvSpPr>
          <p:cNvPr id="315" name="Google Shape;315;p13"/>
          <p:cNvSpPr txBox="1"/>
          <p:nvPr/>
        </p:nvSpPr>
        <p:spPr>
          <a:xfrm>
            <a:off x="8596945" y="2295464"/>
            <a:ext cx="2571533"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1B328F"/>
                </a:solidFill>
                <a:latin typeface="Arial"/>
                <a:ea typeface="Arial"/>
                <a:cs typeface="Arial"/>
                <a:sym typeface="Arial"/>
              </a:rPr>
              <a:t>Deep Learning</a:t>
            </a:r>
            <a:endParaRPr b="1" i="0" sz="2400" u="none" cap="none" strike="noStrike">
              <a:solidFill>
                <a:srgbClr val="1B328F"/>
              </a:solidFill>
              <a:latin typeface="Arial"/>
              <a:ea typeface="Arial"/>
              <a:cs typeface="Arial"/>
              <a:sym typeface="Arial"/>
            </a:endParaRPr>
          </a:p>
        </p:txBody>
      </p:sp>
      <p:pic>
        <p:nvPicPr>
          <p:cNvPr descr="Keras: Deep Learning for humans" id="316" name="Google Shape;316;p13"/>
          <p:cNvPicPr preferRelativeResize="0"/>
          <p:nvPr/>
        </p:nvPicPr>
        <p:blipFill rotWithShape="1">
          <a:blip r:embed="rId6">
            <a:alphaModFix/>
          </a:blip>
          <a:srcRect b="0" l="0" r="0" t="0"/>
          <a:stretch/>
        </p:blipFill>
        <p:spPr>
          <a:xfrm>
            <a:off x="9119341" y="4167075"/>
            <a:ext cx="1500794" cy="428433"/>
          </a:xfrm>
          <a:prstGeom prst="rect">
            <a:avLst/>
          </a:prstGeom>
          <a:noFill/>
          <a:ln>
            <a:noFill/>
          </a:ln>
        </p:spPr>
      </p:pic>
      <p:pic>
        <p:nvPicPr>
          <p:cNvPr descr="GitHub - tensorflow/tensorflow: An Open Source Machine Learning Framework  for Everyone" id="317" name="Google Shape;317;p13"/>
          <p:cNvPicPr preferRelativeResize="0"/>
          <p:nvPr/>
        </p:nvPicPr>
        <p:blipFill rotWithShape="1">
          <a:blip r:embed="rId7">
            <a:alphaModFix/>
          </a:blip>
          <a:srcRect b="0" l="0" r="0" t="0"/>
          <a:stretch/>
        </p:blipFill>
        <p:spPr>
          <a:xfrm>
            <a:off x="8504347" y="3328519"/>
            <a:ext cx="2730785" cy="916308"/>
          </a:xfrm>
          <a:prstGeom prst="rect">
            <a:avLst/>
          </a:prstGeom>
          <a:noFill/>
          <a:ln>
            <a:noFill/>
          </a:ln>
        </p:spPr>
      </p:pic>
      <p:pic>
        <p:nvPicPr>
          <p:cNvPr descr="어둠, 달, 블랙이(가) 표시된 사진&#10;&#10;자동 생성된 설명" id="318" name="Google Shape;318;p13"/>
          <p:cNvPicPr preferRelativeResize="0"/>
          <p:nvPr/>
        </p:nvPicPr>
        <p:blipFill rotWithShape="1">
          <a:blip r:embed="rId8">
            <a:alphaModFix/>
          </a:blip>
          <a:srcRect b="0" l="0" r="0" t="0"/>
          <a:stretch/>
        </p:blipFill>
        <p:spPr>
          <a:xfrm>
            <a:off x="10689172" y="6529660"/>
            <a:ext cx="1408750" cy="218894"/>
          </a:xfrm>
          <a:prstGeom prst="rect">
            <a:avLst/>
          </a:prstGeom>
          <a:noFill/>
          <a:ln>
            <a:noFill/>
          </a:ln>
        </p:spPr>
      </p:pic>
      <p:pic>
        <p:nvPicPr>
          <p:cNvPr descr="pandas - Python Data Analysis Library" id="319" name="Google Shape;319;p13"/>
          <p:cNvPicPr preferRelativeResize="0"/>
          <p:nvPr/>
        </p:nvPicPr>
        <p:blipFill rotWithShape="1">
          <a:blip r:embed="rId9">
            <a:alphaModFix/>
          </a:blip>
          <a:srcRect b="0" l="0" r="0" t="0"/>
          <a:stretch/>
        </p:blipFill>
        <p:spPr>
          <a:xfrm>
            <a:off x="971983" y="3361298"/>
            <a:ext cx="723460" cy="965856"/>
          </a:xfrm>
          <a:prstGeom prst="rect">
            <a:avLst/>
          </a:prstGeom>
          <a:noFill/>
          <a:ln>
            <a:noFill/>
          </a:ln>
        </p:spPr>
      </p:pic>
      <p:sp>
        <p:nvSpPr>
          <p:cNvPr id="320" name="Google Shape;320;p13"/>
          <p:cNvSpPr/>
          <p:nvPr/>
        </p:nvSpPr>
        <p:spPr>
          <a:xfrm>
            <a:off x="2293586" y="3202142"/>
            <a:ext cx="1567889" cy="190712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321" name="Google Shape;321;p13"/>
          <p:cNvPicPr preferRelativeResize="0"/>
          <p:nvPr/>
        </p:nvPicPr>
        <p:blipFill rotWithShape="1">
          <a:blip r:embed="rId10">
            <a:alphaModFix/>
          </a:blip>
          <a:srcRect b="0" l="0" r="0" t="0"/>
          <a:stretch/>
        </p:blipFill>
        <p:spPr>
          <a:xfrm>
            <a:off x="2583741" y="4538588"/>
            <a:ext cx="987868" cy="282833"/>
          </a:xfrm>
          <a:prstGeom prst="rect">
            <a:avLst/>
          </a:prstGeom>
          <a:noFill/>
          <a:ln>
            <a:noFill/>
          </a:ln>
        </p:spPr>
      </p:pic>
      <p:sp>
        <p:nvSpPr>
          <p:cNvPr id="322" name="Google Shape;322;p13"/>
          <p:cNvSpPr txBox="1"/>
          <p:nvPr/>
        </p:nvSpPr>
        <p:spPr>
          <a:xfrm>
            <a:off x="8920900" y="4770748"/>
            <a:ext cx="892235"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Arial"/>
                <a:ea typeface="Arial"/>
                <a:cs typeface="Arial"/>
                <a:sym typeface="Arial"/>
              </a:rPr>
              <a:t>ANN</a:t>
            </a:r>
            <a:endParaRPr b="1" i="0" sz="3200" u="none" cap="none" strike="noStrike">
              <a:solidFill>
                <a:schemeClr val="dk1"/>
              </a:solidFill>
              <a:latin typeface="Arial"/>
              <a:ea typeface="Arial"/>
              <a:cs typeface="Arial"/>
              <a:sym typeface="Arial"/>
            </a:endParaRPr>
          </a:p>
        </p:txBody>
      </p:sp>
      <p:pic>
        <p:nvPicPr>
          <p:cNvPr descr="Meta announces real-time Avatar calls and more new features for its apps -  MSPoweruser" id="323" name="Google Shape;323;p13"/>
          <p:cNvPicPr preferRelativeResize="0"/>
          <p:nvPr/>
        </p:nvPicPr>
        <p:blipFill rotWithShape="1">
          <a:blip r:embed="rId11">
            <a:alphaModFix/>
          </a:blip>
          <a:srcRect b="0" l="0" r="0" t="0"/>
          <a:stretch/>
        </p:blipFill>
        <p:spPr>
          <a:xfrm>
            <a:off x="2686225" y="3464075"/>
            <a:ext cx="791405" cy="760302"/>
          </a:xfrm>
          <a:prstGeom prst="rect">
            <a:avLst/>
          </a:prstGeom>
          <a:noFill/>
          <a:ln>
            <a:noFill/>
          </a:ln>
        </p:spPr>
      </p:pic>
    </p:spTree>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6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568</ep:Words>
  <ep:PresentationFormat/>
  <ep:Paragraphs>41</ep:Paragraphs>
  <ep:Slides>61</ep:Slides>
  <ep:Notes>11</ep:Notes>
  <ep:TotalTime>0</ep:TotalTime>
  <ep:HiddenSlides>0</ep:HiddenSlides>
  <ep:MMClips>0</ep:MMClips>
  <ep:HeadingPairs>
    <vt:vector size="4" baseType="variant">
      <vt:variant>
        <vt:lpstr>테마</vt:lpstr>
      </vt:variant>
      <vt:variant>
        <vt:i4>1</vt:i4>
      </vt:variant>
      <vt:variant>
        <vt:lpstr>슬라이드 제목</vt:lpstr>
      </vt:variant>
      <vt:variant>
        <vt:i4>61</vt:i4>
      </vt:variant>
    </vt:vector>
  </ep:HeadingPairs>
  <ep:TitlesOfParts>
    <vt:vector size="62" baseType="lpstr">
      <vt:lpstr>6_Office 테마</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2020-08-11T03:52:27.000</dcterms:created>
  <dc:creator>조현석</dc:creator>
  <cp:lastModifiedBy>spa84</cp:lastModifiedBy>
  <dcterms:modified xsi:type="dcterms:W3CDTF">2023-09-24T11:25:51.940</dcterms:modified>
  <cp:revision>51</cp:revision>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